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3" r:id="rId3"/>
    <p:sldId id="448" r:id="rId4"/>
    <p:sldId id="451" r:id="rId5"/>
    <p:sldId id="449" r:id="rId6"/>
    <p:sldId id="443" r:id="rId7"/>
    <p:sldId id="444" r:id="rId8"/>
    <p:sldId id="446" r:id="rId9"/>
    <p:sldId id="452" r:id="rId10"/>
    <p:sldId id="365" r:id="rId11"/>
    <p:sldId id="437" r:id="rId12"/>
    <p:sldId id="439" r:id="rId13"/>
    <p:sldId id="442" r:id="rId14"/>
    <p:sldId id="441" r:id="rId15"/>
    <p:sldId id="440" r:id="rId16"/>
    <p:sldId id="260" r:id="rId1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33CC33"/>
    <a:srgbClr val="00CC00"/>
    <a:srgbClr val="00C057"/>
    <a:srgbClr val="00D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83" autoAdjust="0"/>
  </p:normalViewPr>
  <p:slideViewPr>
    <p:cSldViewPr snapToGrid="0">
      <p:cViewPr varScale="1">
        <p:scale>
          <a:sx n="77" d="100"/>
          <a:sy n="77" d="100"/>
        </p:scale>
        <p:origin x="161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3936" y="-90"/>
      </p:cViewPr>
      <p:guideLst>
        <p:guide orient="horz" pos="3131"/>
        <p:guide pos="2144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5"/>
          </a:xfrm>
          <a:prstGeom prst="rect">
            <a:avLst/>
          </a:prstGeom>
        </p:spPr>
        <p:txBody>
          <a:bodyPr vert="horz" lIns="91714" tIns="45856" rIns="91714" bIns="4585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714" tIns="45856" rIns="91714" bIns="45856" rtlCol="0"/>
          <a:lstStyle>
            <a:lvl1pPr algn="r">
              <a:defRPr sz="1200"/>
            </a:lvl1pPr>
          </a:lstStyle>
          <a:p>
            <a:fld id="{CEB29830-444D-408A-8B95-EB55395FB71D}" type="datetimeFigureOut">
              <a:rPr lang="zh-TW" altLang="en-US" smtClean="0"/>
              <a:pPr/>
              <a:t>2020/1/6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4" tIns="45856" rIns="91714" bIns="45856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3"/>
          </a:xfrm>
          <a:prstGeom prst="rect">
            <a:avLst/>
          </a:prstGeom>
        </p:spPr>
        <p:txBody>
          <a:bodyPr vert="horz" lIns="91714" tIns="45856" rIns="91714" bIns="45856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8055"/>
          </a:xfrm>
          <a:prstGeom prst="rect">
            <a:avLst/>
          </a:prstGeom>
        </p:spPr>
        <p:txBody>
          <a:bodyPr vert="horz" lIns="91714" tIns="45856" rIns="91714" bIns="4585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8055"/>
          </a:xfrm>
          <a:prstGeom prst="rect">
            <a:avLst/>
          </a:prstGeom>
        </p:spPr>
        <p:txBody>
          <a:bodyPr vert="horz" lIns="91714" tIns="45856" rIns="91714" bIns="45856" rtlCol="0" anchor="b"/>
          <a:lstStyle>
            <a:lvl1pPr algn="r">
              <a:defRPr sz="1200"/>
            </a:lvl1pPr>
          </a:lstStyle>
          <a:p>
            <a:fld id="{C4BC8817-D0E9-40E7-9321-87262B399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6944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C8817-D0E9-40E7-9321-87262B39966D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7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C8817-D0E9-40E7-9321-87262B39966D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2338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14400"/>
            <a:r>
              <a:rPr lang="zh-TW" alt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歐盟數據說明</a:t>
            </a:r>
            <a:r>
              <a:rPr lang="en-US" altLang="zh-TW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本署研調計畫確認</a:t>
            </a:r>
            <a:r>
              <a:rPr lang="en-US" altLang="zh-TW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sz="1200" dirty="0" smtClean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104775" algn="just" defTabSz="914400">
              <a:buFont typeface="Wingdings" panose="05000000000000000000" pitchFamily="2" charset="2"/>
              <a:buChar char="Ø"/>
            </a:pPr>
            <a:r>
              <a:rPr lang="zh-TW" alt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歐盟包裝廢棄物</a:t>
            </a:r>
            <a:r>
              <a:rPr lang="en-US" altLang="zh-TW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不限容器</a:t>
            </a:r>
            <a:r>
              <a:rPr lang="en-US" altLang="zh-TW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)2016</a:t>
            </a:r>
            <a:r>
              <a:rPr lang="zh-TW" alt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年物質回收率為</a:t>
            </a:r>
            <a:r>
              <a:rPr lang="en-US" altLang="zh-TW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67%</a:t>
            </a:r>
            <a:r>
              <a:rPr lang="zh-TW" alt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 marL="285750" indent="-104775" algn="just" defTabSz="914400">
              <a:buFont typeface="Wingdings" panose="05000000000000000000" pitchFamily="2" charset="2"/>
              <a:buChar char="Ø"/>
            </a:pPr>
            <a:r>
              <a:rPr lang="zh-TW" altLang="zh-TW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廢乾電池為</a:t>
            </a:r>
            <a:r>
              <a:rPr lang="en-US" altLang="zh-TW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2016</a:t>
            </a:r>
            <a:r>
              <a:rPr lang="zh-TW" altLang="zh-TW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年歐盟各國平均回收率</a:t>
            </a:r>
            <a:r>
              <a:rPr lang="zh-TW" alt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1200" dirty="0" smtClean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104775" algn="just" defTabSz="914400">
              <a:buFont typeface="Wingdings" panose="05000000000000000000" pitchFamily="2" charset="2"/>
              <a:buChar char="Ø"/>
            </a:pPr>
            <a:r>
              <a:rPr lang="zh-TW" alt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歐盟廢車回收指令</a:t>
            </a:r>
            <a:r>
              <a:rPr lang="en-US" altLang="zh-TW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End-of-Life Vehicle</a:t>
            </a:r>
            <a:r>
              <a:rPr lang="zh-TW" alt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2000/53/EC</a:t>
            </a:r>
            <a:r>
              <a:rPr lang="zh-TW" alt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規定，歐盟各國到</a:t>
            </a:r>
            <a:r>
              <a:rPr lang="en-US" altLang="zh-TW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2015</a:t>
            </a:r>
            <a:r>
              <a:rPr lang="zh-TW" alt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年廢車回收目標，再使用及再循環率</a:t>
            </a:r>
            <a:r>
              <a:rPr lang="en-US" altLang="zh-TW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(Reuse and Recycling Rate)</a:t>
            </a:r>
            <a:r>
              <a:rPr lang="zh-TW" alt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應達</a:t>
            </a:r>
            <a:r>
              <a:rPr kumimoji="1" lang="zh-TW" altLang="zh-TW" sz="1200" dirty="0" smtClean="0">
                <a:latin typeface="標楷體" pitchFamily="65" charset="-120"/>
                <a:ea typeface="標楷體" panose="03000509000000000000" pitchFamily="65" charset="-120"/>
                <a:cs typeface="Arial" pitchFamily="34" charset="0"/>
              </a:rPr>
              <a:t>85%</a:t>
            </a:r>
            <a:r>
              <a:rPr kumimoji="1" lang="zh-TW" altLang="en-US" sz="1200" dirty="0" smtClean="0">
                <a:solidFill>
                  <a:srgbClr val="FF0000"/>
                </a:solidFill>
                <a:latin typeface="標楷體" pitchFamily="65" charset="-120"/>
                <a:ea typeface="標楷體" panose="03000509000000000000" pitchFamily="65" charset="-120"/>
                <a:cs typeface="Arial" pitchFamily="34" charset="0"/>
              </a:rPr>
              <a:t>、</a:t>
            </a:r>
            <a:r>
              <a:rPr kumimoji="1" lang="zh-TW" altLang="zh-TW" sz="1200" dirty="0" smtClean="0">
                <a:solidFill>
                  <a:srgbClr val="222222"/>
                </a:solidFill>
                <a:latin typeface="標楷體" pitchFamily="65" charset="-120"/>
                <a:ea typeface="標楷體" panose="03000509000000000000" pitchFamily="65" charset="-120"/>
                <a:cs typeface="Arial" pitchFamily="34" charset="0"/>
              </a:rPr>
              <a:t>再使用及再生率(Reuse and Recovery Rate)為</a:t>
            </a:r>
            <a:r>
              <a:rPr kumimoji="1" lang="zh-TW" altLang="zh-TW" sz="1200" dirty="0" smtClean="0">
                <a:latin typeface="標楷體" pitchFamily="65" charset="-120"/>
                <a:ea typeface="標楷體" panose="03000509000000000000" pitchFamily="65" charset="-120"/>
                <a:cs typeface="Arial" pitchFamily="34" charset="0"/>
              </a:rPr>
              <a:t>95%</a:t>
            </a:r>
            <a:r>
              <a:rPr kumimoji="1" lang="zh-TW" altLang="en-US" sz="1200" dirty="0" smtClean="0">
                <a:latin typeface="標楷體" pitchFamily="65" charset="-120"/>
                <a:ea typeface="標楷體" panose="03000509000000000000" pitchFamily="65" charset="-120"/>
                <a:cs typeface="Arial" pitchFamily="34" charset="0"/>
              </a:rPr>
              <a:t>。</a:t>
            </a:r>
            <a:endParaRPr lang="en-US" altLang="zh-TW" sz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104775" algn="just" defTabSz="914400">
              <a:buFont typeface="Wingdings" panose="05000000000000000000" pitchFamily="2" charset="2"/>
              <a:buChar char="Ø"/>
            </a:pPr>
            <a:r>
              <a:rPr lang="zh-TW" altLang="zh-TW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廢鉛蓄電池</a:t>
            </a:r>
            <a:r>
              <a:rPr lang="zh-TW" alt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zh-TW" altLang="zh-TW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車用鉛蓄電池回收率</a:t>
            </a:r>
            <a:r>
              <a:rPr lang="en-US" altLang="zh-TW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(2016</a:t>
            </a:r>
            <a:r>
              <a:rPr lang="zh-TW" alt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。</a:t>
            </a:r>
            <a:endParaRPr lang="zh-TW" altLang="zh-TW" sz="1200" dirty="0" smtClean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104775" algn="just" defTabSz="914400">
              <a:buFont typeface="Wingdings" panose="05000000000000000000" pitchFamily="2" charset="2"/>
              <a:buChar char="Ø"/>
            </a:pPr>
            <a:r>
              <a:rPr lang="zh-TW" altLang="zh-TW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廢輪胎為包含能源及物質回收部分</a:t>
            </a:r>
            <a:r>
              <a:rPr lang="en-US" altLang="zh-TW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(2016</a:t>
            </a:r>
            <a:r>
              <a:rPr lang="zh-TW" alt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。</a:t>
            </a:r>
            <a:endParaRPr lang="zh-TW" altLang="zh-TW" sz="1200" dirty="0" smtClean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104775" algn="just" defTabSz="914400">
              <a:buFont typeface="Wingdings" panose="05000000000000000000" pitchFamily="2" charset="2"/>
              <a:buChar char="Ø"/>
            </a:pPr>
            <a:r>
              <a:rPr lang="en-US" altLang="zh-TW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WEEE</a:t>
            </a:r>
            <a:r>
              <a:rPr lang="zh-TW" alt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以德國為例，</a:t>
            </a:r>
            <a:r>
              <a:rPr lang="en-US" altLang="zh-TW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2016</a:t>
            </a:r>
            <a:r>
              <a:rPr lang="zh-TW" alt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年回收率為</a:t>
            </a:r>
            <a:r>
              <a:rPr lang="en-US" altLang="zh-TW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44.9 %</a:t>
            </a:r>
            <a:r>
              <a:rPr lang="zh-TW" alt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。</a:t>
            </a:r>
            <a:endParaRPr lang="en-US" altLang="zh-TW" sz="1200" dirty="0" smtClean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104775" algn="just" defTabSz="914400">
              <a:buFont typeface="Wingdings" panose="05000000000000000000" pitchFamily="2" charset="2"/>
              <a:buChar char="Ø"/>
            </a:pPr>
            <a:r>
              <a:rPr lang="zh-TW" altLang="zh-TW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廢照明光源為歐盟</a:t>
            </a:r>
            <a:r>
              <a:rPr lang="en-US" altLang="zh-TW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2016</a:t>
            </a:r>
            <a:r>
              <a:rPr lang="zh-TW" altLang="zh-TW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年回收率</a:t>
            </a:r>
            <a:r>
              <a:rPr lang="zh-TW" alt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1200" dirty="0" smtClean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C8817-D0E9-40E7-9321-87262B39966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8337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C8817-D0E9-40E7-9321-87262B39966D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5987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C8817-D0E9-40E7-9321-87262B39966D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884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C8817-D0E9-40E7-9321-87262B39966D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4227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C8817-D0E9-40E7-9321-87262B39966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1221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C8817-D0E9-40E7-9321-87262B39966D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448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5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7.svg"/><Relationship Id="rId10" Type="http://schemas.openxmlformats.org/officeDocument/2006/relationships/image" Target="../media/image13.svg"/><Relationship Id="rId4" Type="http://schemas.openxmlformats.org/officeDocument/2006/relationships/image" Target="../media/image5.sv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E433A453-77E8-47FB-9C5C-AC4EA9DE7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2"/>
          <a:stretch/>
        </p:blipFill>
        <p:spPr>
          <a:xfrm>
            <a:off x="0" y="1068266"/>
            <a:ext cx="9143999" cy="578973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1066801-1319-41A1-8139-E226ED441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8" y="306266"/>
            <a:ext cx="30384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19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D1A64AE8-7065-4BE2-837B-62CCF6202B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"/>
          <a:stretch/>
        </p:blipFill>
        <p:spPr>
          <a:xfrm rot="10800000">
            <a:off x="0" y="-1"/>
            <a:ext cx="9144000" cy="4659108"/>
          </a:xfrm>
          <a:prstGeom prst="rect">
            <a:avLst/>
          </a:prstGeom>
        </p:spPr>
      </p:pic>
      <p:pic>
        <p:nvPicPr>
          <p:cNvPr id="10" name="圖形 9">
            <a:extLst>
              <a:ext uri="{FF2B5EF4-FFF2-40B4-BE49-F238E27FC236}">
                <a16:creationId xmlns:a16="http://schemas.microsoft.com/office/drawing/2014/main" id="{872F6C10-3F76-4F53-BDFC-ABDA3B440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7200" r="-1"/>
          <a:stretch/>
        </p:blipFill>
        <p:spPr>
          <a:xfrm rot="10800000">
            <a:off x="-2" y="-2"/>
            <a:ext cx="9144001" cy="5531848"/>
          </a:xfrm>
          <a:prstGeom prst="rect">
            <a:avLst/>
          </a:prstGeom>
        </p:spPr>
      </p:pic>
      <p:pic>
        <p:nvPicPr>
          <p:cNvPr id="11" name="圖形 10">
            <a:extLst>
              <a:ext uri="{FF2B5EF4-FFF2-40B4-BE49-F238E27FC236}">
                <a16:creationId xmlns:a16="http://schemas.microsoft.com/office/drawing/2014/main" id="{EF57D98C-D0A6-4AE0-A25E-7EB42DB3B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15237"/>
          <a:stretch/>
        </p:blipFill>
        <p:spPr>
          <a:xfrm>
            <a:off x="1104900" y="-4"/>
            <a:ext cx="1861144" cy="3233091"/>
          </a:xfrm>
          <a:prstGeom prst="rect">
            <a:avLst/>
          </a:prstGeom>
        </p:spPr>
      </p:pic>
      <p:sp>
        <p:nvSpPr>
          <p:cNvPr id="12" name="標題 1">
            <a:extLst>
              <a:ext uri="{FF2B5EF4-FFF2-40B4-BE49-F238E27FC236}">
                <a16:creationId xmlns:a16="http://schemas.microsoft.com/office/drawing/2014/main" id="{05EB083C-2183-4284-9ACE-ECE9B937B421}"/>
              </a:ext>
            </a:extLst>
          </p:cNvPr>
          <p:cNvSpPr txBox="1">
            <a:spLocks/>
          </p:cNvSpPr>
          <p:nvPr userDrawn="1"/>
        </p:nvSpPr>
        <p:spPr>
          <a:xfrm>
            <a:off x="991522" y="3233088"/>
            <a:ext cx="2438400" cy="803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簡報大綱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3C8F1CC-B20D-45DD-B6D7-6F7EC45C69EA}"/>
              </a:ext>
            </a:extLst>
          </p:cNvPr>
          <p:cNvSpPr txBox="1"/>
          <p:nvPr userDrawn="1"/>
        </p:nvSpPr>
        <p:spPr>
          <a:xfrm>
            <a:off x="7018908" y="6516811"/>
            <a:ext cx="2125092" cy="294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10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資源回收管理基金管理會</a:t>
            </a:r>
          </a:p>
        </p:txBody>
      </p:sp>
    </p:spTree>
    <p:extLst>
      <p:ext uri="{BB962C8B-B14F-4D97-AF65-F5344CB8AC3E}">
        <p14:creationId xmlns:p14="http://schemas.microsoft.com/office/powerpoint/2010/main" val="368291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B37FEA6E-1F10-4321-98FD-BE5A23008511}"/>
              </a:ext>
            </a:extLst>
          </p:cNvPr>
          <p:cNvSpPr txBox="1"/>
          <p:nvPr userDrawn="1"/>
        </p:nvSpPr>
        <p:spPr>
          <a:xfrm>
            <a:off x="7018908" y="6516811"/>
            <a:ext cx="2125092" cy="294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10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資源回收管理基金管理會</a:t>
            </a: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56DBADA2-35FB-4E6D-B82F-DC7C318A93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7826671" cy="3952469"/>
          </a:xfrm>
          <a:prstGeom prst="rect">
            <a:avLst/>
          </a:prstGeom>
        </p:spPr>
      </p:pic>
      <p:pic>
        <p:nvPicPr>
          <p:cNvPr id="20" name="圖形 19">
            <a:extLst>
              <a:ext uri="{FF2B5EF4-FFF2-40B4-BE49-F238E27FC236}">
                <a16:creationId xmlns:a16="http://schemas.microsoft.com/office/drawing/2014/main" id="{E9A8EE36-F866-4F0A-BCD6-4AD97982F9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3182"/>
          <a:stretch/>
        </p:blipFill>
        <p:spPr>
          <a:xfrm rot="10800000">
            <a:off x="0" y="0"/>
            <a:ext cx="9144000" cy="5913120"/>
          </a:xfrm>
          <a:prstGeom prst="rect">
            <a:avLst/>
          </a:prstGeom>
        </p:spPr>
      </p:pic>
      <p:grpSp>
        <p:nvGrpSpPr>
          <p:cNvPr id="21" name="群組 20">
            <a:extLst>
              <a:ext uri="{FF2B5EF4-FFF2-40B4-BE49-F238E27FC236}">
                <a16:creationId xmlns:a16="http://schemas.microsoft.com/office/drawing/2014/main" id="{A0EDCF58-054A-4F12-96AA-12F3FE285D65}"/>
              </a:ext>
            </a:extLst>
          </p:cNvPr>
          <p:cNvGrpSpPr/>
          <p:nvPr userDrawn="1"/>
        </p:nvGrpSpPr>
        <p:grpSpPr>
          <a:xfrm rot="11915792">
            <a:off x="3572541" y="564055"/>
            <a:ext cx="1987590" cy="1557738"/>
            <a:chOff x="2171910" y="1249136"/>
            <a:chExt cx="2342940" cy="1836237"/>
          </a:xfrm>
        </p:grpSpPr>
        <p:pic>
          <p:nvPicPr>
            <p:cNvPr id="22" name="圖形 21">
              <a:extLst>
                <a:ext uri="{FF2B5EF4-FFF2-40B4-BE49-F238E27FC236}">
                  <a16:creationId xmlns:a16="http://schemas.microsoft.com/office/drawing/2014/main" id="{C5D27F9F-3741-4445-AD54-AB5F805377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909091" y="1565315"/>
              <a:ext cx="114300" cy="114300"/>
            </a:xfrm>
            <a:prstGeom prst="rect">
              <a:avLst/>
            </a:prstGeom>
          </p:spPr>
        </p:pic>
        <p:pic>
          <p:nvPicPr>
            <p:cNvPr id="23" name="圖形 22">
              <a:extLst>
                <a:ext uri="{FF2B5EF4-FFF2-40B4-BE49-F238E27FC236}">
                  <a16:creationId xmlns:a16="http://schemas.microsoft.com/office/drawing/2014/main" id="{486D842E-AD40-4E06-9746-6CCDC0E2ED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067175" y="1581150"/>
              <a:ext cx="152400" cy="152400"/>
            </a:xfrm>
            <a:prstGeom prst="rect">
              <a:avLst/>
            </a:prstGeom>
          </p:spPr>
        </p:pic>
        <p:pic>
          <p:nvPicPr>
            <p:cNvPr id="24" name="圖形 23">
              <a:extLst>
                <a:ext uri="{FF2B5EF4-FFF2-40B4-BE49-F238E27FC236}">
                  <a16:creationId xmlns:a16="http://schemas.microsoft.com/office/drawing/2014/main" id="{4BAFC27A-1501-43BF-BA29-37C8DD81E9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2171910" y="2422528"/>
              <a:ext cx="152400" cy="152400"/>
            </a:xfrm>
            <a:prstGeom prst="rect">
              <a:avLst/>
            </a:prstGeom>
          </p:spPr>
        </p:pic>
        <p:pic>
          <p:nvPicPr>
            <p:cNvPr id="25" name="圖形 24">
              <a:extLst>
                <a:ext uri="{FF2B5EF4-FFF2-40B4-BE49-F238E27FC236}">
                  <a16:creationId xmlns:a16="http://schemas.microsoft.com/office/drawing/2014/main" id="{E3F3682B-8247-4A92-99A7-9AD5367C20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014059" y="2952023"/>
              <a:ext cx="133350" cy="133350"/>
            </a:xfrm>
            <a:prstGeom prst="rect">
              <a:avLst/>
            </a:prstGeom>
          </p:spPr>
        </p:pic>
        <p:pic>
          <p:nvPicPr>
            <p:cNvPr id="26" name="圖形 25">
              <a:extLst>
                <a:ext uri="{FF2B5EF4-FFF2-40B4-BE49-F238E27FC236}">
                  <a16:creationId xmlns:a16="http://schemas.microsoft.com/office/drawing/2014/main" id="{9027DF16-BE8F-465A-A805-DBCDE8AAFC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400550" y="1249136"/>
              <a:ext cx="114300" cy="114300"/>
            </a:xfrm>
            <a:prstGeom prst="rect">
              <a:avLst/>
            </a:prstGeom>
          </p:spPr>
        </p:pic>
      </p:grpSp>
      <p:pic>
        <p:nvPicPr>
          <p:cNvPr id="27" name="圖形 26">
            <a:extLst>
              <a:ext uri="{FF2B5EF4-FFF2-40B4-BE49-F238E27FC236}">
                <a16:creationId xmlns:a16="http://schemas.microsoft.com/office/drawing/2014/main" id="{BFC41888-CCC4-449E-A84F-7DEE5788122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49233" y="1944397"/>
            <a:ext cx="2769165" cy="3605065"/>
          </a:xfrm>
          <a:prstGeom prst="rect">
            <a:avLst/>
          </a:prstGeom>
        </p:spPr>
      </p:pic>
      <p:pic>
        <p:nvPicPr>
          <p:cNvPr id="28" name="圖形 27">
            <a:extLst>
              <a:ext uri="{FF2B5EF4-FFF2-40B4-BE49-F238E27FC236}">
                <a16:creationId xmlns:a16="http://schemas.microsoft.com/office/drawing/2014/main" id="{90BD119B-A39B-4C4C-A8AC-E60A336AEEC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874321" y="1076772"/>
            <a:ext cx="2518009" cy="2293893"/>
          </a:xfrm>
          <a:prstGeom prst="rect">
            <a:avLst/>
          </a:prstGeom>
        </p:spPr>
      </p:pic>
      <p:pic>
        <p:nvPicPr>
          <p:cNvPr id="29" name="圖形 28">
            <a:extLst>
              <a:ext uri="{FF2B5EF4-FFF2-40B4-BE49-F238E27FC236}">
                <a16:creationId xmlns:a16="http://schemas.microsoft.com/office/drawing/2014/main" id="{6ED56DE8-8A16-412D-9ED8-AFDEF3B12FF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1915792">
            <a:off x="7271991" y="1180938"/>
            <a:ext cx="96964" cy="96964"/>
          </a:xfrm>
          <a:prstGeom prst="rect">
            <a:avLst/>
          </a:prstGeom>
        </p:spPr>
      </p:pic>
      <p:pic>
        <p:nvPicPr>
          <p:cNvPr id="30" name="圖形 29">
            <a:extLst>
              <a:ext uri="{FF2B5EF4-FFF2-40B4-BE49-F238E27FC236}">
                <a16:creationId xmlns:a16="http://schemas.microsoft.com/office/drawing/2014/main" id="{185FA764-710D-4D83-A301-E4659FC7C19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1915792">
            <a:off x="7924738" y="1957326"/>
            <a:ext cx="96964" cy="96964"/>
          </a:xfrm>
          <a:prstGeom prst="rect">
            <a:avLst/>
          </a:prstGeom>
        </p:spPr>
      </p:pic>
      <p:pic>
        <p:nvPicPr>
          <p:cNvPr id="31" name="圖形 30">
            <a:extLst>
              <a:ext uri="{FF2B5EF4-FFF2-40B4-BE49-F238E27FC236}">
                <a16:creationId xmlns:a16="http://schemas.microsoft.com/office/drawing/2014/main" id="{579471C8-6859-4F2A-9E80-4E5B56E88A6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1915792">
            <a:off x="8396004" y="2069639"/>
            <a:ext cx="129286" cy="129286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26C51-1256-431F-85DD-879CCACC0B7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3809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形 7">
            <a:extLst>
              <a:ext uri="{FF2B5EF4-FFF2-40B4-BE49-F238E27FC236}">
                <a16:creationId xmlns:a16="http://schemas.microsoft.com/office/drawing/2014/main" id="{05B4E693-491B-4547-A1A4-135BA963C7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4952"/>
          <a:stretch/>
        </p:blipFill>
        <p:spPr>
          <a:xfrm>
            <a:off x="-23491" y="0"/>
            <a:ext cx="9167491" cy="6858000"/>
          </a:xfrm>
          <a:prstGeom prst="rect">
            <a:avLst/>
          </a:prstGeom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199D63A6-3B1D-4D54-A55F-05EC6D9BEBDE}"/>
              </a:ext>
            </a:extLst>
          </p:cNvPr>
          <p:cNvCxnSpPr>
            <a:cxnSpLocks/>
          </p:cNvCxnSpPr>
          <p:nvPr userDrawn="1"/>
        </p:nvCxnSpPr>
        <p:spPr>
          <a:xfrm>
            <a:off x="930175" y="927883"/>
            <a:ext cx="7909025" cy="0"/>
          </a:xfrm>
          <a:prstGeom prst="line">
            <a:avLst/>
          </a:prstGeom>
          <a:ln w="38100" cmpd="sng">
            <a:gradFill flip="none" rotWithShape="1">
              <a:gsLst>
                <a:gs pos="44000">
                  <a:srgbClr val="BDEAED"/>
                </a:gs>
                <a:gs pos="100000">
                  <a:srgbClr val="08B892"/>
                </a:gs>
              </a:gsLst>
              <a:path path="rect">
                <a:fillToRect l="100000" t="100000"/>
              </a:path>
              <a:tileRect r="-100000" b="-10000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圖形 9">
            <a:extLst>
              <a:ext uri="{FF2B5EF4-FFF2-40B4-BE49-F238E27FC236}">
                <a16:creationId xmlns:a16="http://schemas.microsoft.com/office/drawing/2014/main" id="{65FE7E59-B88B-490D-910C-75655506BA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5400000">
            <a:off x="-552379" y="528890"/>
            <a:ext cx="1611229" cy="553452"/>
          </a:xfrm>
          <a:prstGeom prst="rect">
            <a:avLst/>
          </a:prstGeom>
        </p:spPr>
      </p:pic>
      <p:pic>
        <p:nvPicPr>
          <p:cNvPr id="11" name="圖形 10">
            <a:extLst>
              <a:ext uri="{FF2B5EF4-FFF2-40B4-BE49-F238E27FC236}">
                <a16:creationId xmlns:a16="http://schemas.microsoft.com/office/drawing/2014/main" id="{D681703F-4E2D-4036-8E7C-7BA4E050E4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5400000">
            <a:off x="-399979" y="740974"/>
            <a:ext cx="1611229" cy="553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391" y="212084"/>
            <a:ext cx="7886700" cy="66868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4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6987B3F-83AF-4EFF-9136-14228040E944}"/>
              </a:ext>
            </a:extLst>
          </p:cNvPr>
          <p:cNvSpPr txBox="1"/>
          <p:nvPr userDrawn="1"/>
        </p:nvSpPr>
        <p:spPr>
          <a:xfrm>
            <a:off x="7018908" y="6516811"/>
            <a:ext cx="2125092" cy="294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10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資源回收管理基金管理會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26C51-1256-431F-85DD-879CCACC0B7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5000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形 7">
            <a:extLst>
              <a:ext uri="{FF2B5EF4-FFF2-40B4-BE49-F238E27FC236}">
                <a16:creationId xmlns:a16="http://schemas.microsoft.com/office/drawing/2014/main" id="{05B4E693-491B-4547-A1A4-135BA963C7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4952"/>
          <a:stretch/>
        </p:blipFill>
        <p:spPr>
          <a:xfrm>
            <a:off x="-23491" y="0"/>
            <a:ext cx="9167491" cy="6858000"/>
          </a:xfrm>
          <a:prstGeom prst="rect">
            <a:avLst/>
          </a:prstGeom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199D63A6-3B1D-4D54-A55F-05EC6D9BEBDE}"/>
              </a:ext>
            </a:extLst>
          </p:cNvPr>
          <p:cNvCxnSpPr>
            <a:cxnSpLocks/>
          </p:cNvCxnSpPr>
          <p:nvPr userDrawn="1"/>
        </p:nvCxnSpPr>
        <p:spPr>
          <a:xfrm>
            <a:off x="930175" y="927883"/>
            <a:ext cx="7909025" cy="0"/>
          </a:xfrm>
          <a:prstGeom prst="line">
            <a:avLst/>
          </a:prstGeom>
          <a:ln w="38100" cmpd="sng">
            <a:gradFill flip="none" rotWithShape="1">
              <a:gsLst>
                <a:gs pos="44000">
                  <a:srgbClr val="BDEAED"/>
                </a:gs>
                <a:gs pos="100000">
                  <a:srgbClr val="08B892"/>
                </a:gs>
              </a:gsLst>
              <a:path path="rect">
                <a:fillToRect l="100000" t="100000"/>
              </a:path>
              <a:tileRect r="-100000" b="-10000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圖形 9">
            <a:extLst>
              <a:ext uri="{FF2B5EF4-FFF2-40B4-BE49-F238E27FC236}">
                <a16:creationId xmlns:a16="http://schemas.microsoft.com/office/drawing/2014/main" id="{65FE7E59-B88B-490D-910C-75655506BA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5400000">
            <a:off x="-552379" y="528890"/>
            <a:ext cx="1611229" cy="553452"/>
          </a:xfrm>
          <a:prstGeom prst="rect">
            <a:avLst/>
          </a:prstGeom>
        </p:spPr>
      </p:pic>
      <p:pic>
        <p:nvPicPr>
          <p:cNvPr id="11" name="圖形 10">
            <a:extLst>
              <a:ext uri="{FF2B5EF4-FFF2-40B4-BE49-F238E27FC236}">
                <a16:creationId xmlns:a16="http://schemas.microsoft.com/office/drawing/2014/main" id="{D681703F-4E2D-4036-8E7C-7BA4E050E4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5400000">
            <a:off x="-399979" y="740974"/>
            <a:ext cx="1611229" cy="553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391" y="212084"/>
            <a:ext cx="7886700" cy="66868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4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6987B3F-83AF-4EFF-9136-14228040E944}"/>
              </a:ext>
            </a:extLst>
          </p:cNvPr>
          <p:cNvSpPr txBox="1"/>
          <p:nvPr userDrawn="1"/>
        </p:nvSpPr>
        <p:spPr>
          <a:xfrm>
            <a:off x="7018908" y="6516811"/>
            <a:ext cx="2125092" cy="294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10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資源回收管理基金管理會</a:t>
            </a:r>
          </a:p>
        </p:txBody>
      </p:sp>
      <p:sp>
        <p:nvSpPr>
          <p:cNvPr id="12" name="內容版面配置區 2"/>
          <p:cNvSpPr>
            <a:spLocks noGrp="1"/>
          </p:cNvSpPr>
          <p:nvPr>
            <p:ph idx="1"/>
          </p:nvPr>
        </p:nvSpPr>
        <p:spPr>
          <a:xfrm>
            <a:off x="609600" y="1166018"/>
            <a:ext cx="8229600" cy="452596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n"/>
              <a:defRPr sz="32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8001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l"/>
              <a:defRPr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2573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 sz="24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573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1145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26C51-1256-431F-85DD-879CCACC0B7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24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DB1A5BAE-D588-42C1-80EA-FB0FA7BAE9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2"/>
          <a:stretch/>
        </p:blipFill>
        <p:spPr>
          <a:xfrm>
            <a:off x="1" y="727077"/>
            <a:ext cx="9143999" cy="5789734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B37FEA6E-1F10-4321-98FD-BE5A23008511}"/>
              </a:ext>
            </a:extLst>
          </p:cNvPr>
          <p:cNvSpPr txBox="1"/>
          <p:nvPr userDrawn="1"/>
        </p:nvSpPr>
        <p:spPr>
          <a:xfrm>
            <a:off x="7018908" y="6516811"/>
            <a:ext cx="2125092" cy="294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1000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資源回收管理基金管理會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5D089B88-27D8-4498-A818-F171F862AD8E}"/>
              </a:ext>
            </a:extLst>
          </p:cNvPr>
          <p:cNvSpPr txBox="1">
            <a:spLocks/>
          </p:cNvSpPr>
          <p:nvPr userDrawn="1"/>
        </p:nvSpPr>
        <p:spPr>
          <a:xfrm>
            <a:off x="1211580" y="2090966"/>
            <a:ext cx="2162175" cy="587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聆聽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37CCAAAC-C15B-46D5-8DA0-DAF1E2F6454C}"/>
              </a:ext>
            </a:extLst>
          </p:cNvPr>
          <p:cNvSpPr txBox="1">
            <a:spLocks/>
          </p:cNvSpPr>
          <p:nvPr userDrawn="1"/>
        </p:nvSpPr>
        <p:spPr>
          <a:xfrm>
            <a:off x="1233352" y="2841625"/>
            <a:ext cx="2162175" cy="587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zh-TW" altLang="en-US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384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80B196-303B-47BA-BA19-C5BFBA64E40F}" type="slidenum">
              <a:rPr lang="en-US" altLang="zh-TW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5609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3AED8C2-FF49-47FE-8A75-EC314E25E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46575"/>
            <a:ext cx="670560" cy="411425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Arial Black" panose="020B0A04020102020204" pitchFamily="34" charset="0"/>
              </a:defRPr>
            </a:lvl1pPr>
          </a:lstStyle>
          <a:p>
            <a:fld id="{173FC0B6-8967-4125-AFAB-0CBB9F4D5B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695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  <p:sldLayoutId id="2147483666" r:id="rId4"/>
    <p:sldLayoutId id="2147483673" r:id="rId5"/>
    <p:sldLayoutId id="2147483667" r:id="rId6"/>
    <p:sldLayoutId id="214748367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ecycle.epa.gov.tw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787/9789264189867-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imgres?imgurl=http://pic.bloggerads.net/portal/product/800/800-3.jpg&amp;imgrefurl=http://tw.myblog.yahoo.com/zz66887878/article?mid=541&amp;next=540&amp;l=d&amp;fid=30&amp;usg=__lEfQ4Qm_ew2nUoqmZFG1EIreHY0=&amp;h=300&amp;w=300&amp;sz=57&amp;hl=zh-TW&amp;start=70&amp;um=1&amp;itbs=1&amp;tbnid=Rmxjm30P6JixYM:&amp;tbnh=116&amp;tbnw=116&amp;prev=/images?q=%E8%B1%AC%E6%92%B2%E6%BB%BF+%E5%9C%96&amp;start=60&amp;um=1&amp;hl=zh-TW&amp;sa=N&amp;rls=com.microsoft:en-US&amp;ndsp=20&amp;tbs=isch:1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685B287B-4747-4E32-A5AD-46CFD6BFA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900" y="4385480"/>
            <a:ext cx="4799800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報告人：顏旭明執行秘書</a:t>
            </a:r>
            <a:endParaRPr lang="en-US" altLang="zh-TW" sz="24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陳修君律師</a:t>
            </a:r>
            <a:endParaRPr lang="en-US" altLang="zh-TW" sz="24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賴明陽會計師</a:t>
            </a:r>
            <a:endParaRPr lang="en-US" altLang="zh-TW" sz="24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85B287B-4747-4E32-A5AD-46CFD6BFA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300" y="6177405"/>
            <a:ext cx="35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中華民國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109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endParaRPr lang="zh-TW" altLang="en-US" sz="2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900" y="1658319"/>
            <a:ext cx="3820608" cy="212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6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6525EF-2C33-4F3A-BCC2-842591654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各公告應</a:t>
            </a:r>
            <a:r>
              <a:rPr lang="zh-TW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回收項目回收率</a:t>
            </a:r>
            <a:endParaRPr lang="zh-TW" altLang="en-US" dirty="0"/>
          </a:p>
        </p:txBody>
      </p:sp>
      <p:sp>
        <p:nvSpPr>
          <p:cNvPr id="14" name="Text Box 421">
            <a:extLst>
              <a:ext uri="{FF2B5EF4-FFF2-40B4-BE49-F238E27FC236}">
                <a16:creationId xmlns:a16="http://schemas.microsoft.com/office/drawing/2014/main" id="{884565E4-9E59-42DD-A684-33AF5A748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6934" y="1315507"/>
            <a:ext cx="11017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4400">
              <a:spcBef>
                <a:spcPct val="50000"/>
              </a:spcBef>
            </a:pPr>
            <a:r>
              <a:rPr lang="zh-TW" altLang="en-US" sz="1600" b="1" dirty="0">
                <a:solidFill>
                  <a:prstClr val="black"/>
                </a:solidFill>
                <a:ea typeface="標楷體" pitchFamily="65" charset="-120"/>
              </a:rPr>
              <a:t>單位：％</a:t>
            </a: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95030885-A9B5-4B3D-A78A-3CD459E25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940679"/>
              </p:ext>
            </p:extLst>
          </p:nvPr>
        </p:nvGraphicFramePr>
        <p:xfrm>
          <a:off x="460635" y="1681805"/>
          <a:ext cx="8128074" cy="2924939"/>
        </p:xfrm>
        <a:graphic>
          <a:graphicData uri="http://schemas.openxmlformats.org/drawingml/2006/table">
            <a:tbl>
              <a:tblPr/>
              <a:tblGrid>
                <a:gridCol w="2743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4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1600" b="1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　           年度</a:t>
                      </a:r>
                      <a:endParaRPr lang="en-US" altLang="zh-TW" sz="1600" b="1" u="none" strike="noStrike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l" fontAlgn="ctr">
                        <a:lnSpc>
                          <a:spcPts val="1600"/>
                        </a:lnSpc>
                      </a:pPr>
                      <a:r>
                        <a:rPr lang="zh-TW" altLang="en-US" sz="1600" b="1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  項目　</a:t>
                      </a:r>
                      <a:endParaRPr lang="zh-TW" altLang="en-US" sz="1600" b="1" i="0" u="none" strike="noStrike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rgbClr val="9BBB59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BBB59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600" b="1" i="0" u="none" strike="noStrike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107</a:t>
                      </a:r>
                      <a:r>
                        <a:rPr lang="zh-TW" altLang="en-US" sz="1600" b="1" i="0" u="none" strike="noStrike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BBB59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zh-TW" altLang="en-US" sz="1600" b="1" u="none" strike="noStrike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歐盟</a:t>
                      </a:r>
                      <a:endParaRPr lang="en-US" altLang="zh-TW" sz="1000" b="1" i="0" u="none" strike="noStrike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2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zh-TW" altLang="en-US" sz="1600" b="1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廢容器</a:t>
                      </a:r>
                      <a:endParaRPr lang="zh-TW" altLang="en-US" sz="1600" b="1" i="0" u="none" strike="noStrike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rgbClr val="9BBB59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1" u="none" strike="noStrike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73.28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1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67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BBB59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2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zh-TW" altLang="en-US" sz="1600" b="1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廢乾電池</a:t>
                      </a:r>
                      <a:endParaRPr lang="zh-TW" altLang="en-US" sz="1600" b="1" i="0" u="none" strike="noStrike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rgbClr val="9BBB59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49.28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41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BBB59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2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zh-TW" altLang="en-US" sz="1600" b="1" u="none" strike="noStrike" kern="1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廢汽機車</a:t>
                      </a:r>
                      <a:r>
                        <a:rPr lang="en-US" altLang="zh-TW" sz="1000" b="1" u="none" strike="noStrike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*1</a:t>
                      </a:r>
                      <a:endParaRPr lang="zh-TW" altLang="en-US" sz="1000" b="1" i="0" u="none" strike="noStrike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rgbClr val="9BBB59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TW" sz="1800" b="1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99.07</a:t>
                      </a:r>
                      <a:endParaRPr lang="en-US" altLang="zh-TW" sz="1800" b="1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TW" sz="1800" b="1" u="none" strike="noStrike" kern="1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85</a:t>
                      </a:r>
                      <a:endParaRPr lang="en-US" altLang="zh-TW" sz="1800" b="1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BBB59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2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zh-TW" altLang="en-US" sz="1600" b="1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廢鉛</a:t>
                      </a:r>
                      <a:r>
                        <a:rPr lang="zh-TW" altLang="en-US" sz="1600" b="1" u="none" strike="noStrike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蓄電池</a:t>
                      </a:r>
                      <a:endParaRPr lang="zh-TW" altLang="en-US" sz="1000" b="1" i="0" u="none" strike="noStrike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rgbClr val="9BBB59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u="none" strike="noStrike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91.86</a:t>
                      </a:r>
                      <a:r>
                        <a:rPr lang="en-US" altLang="zh-TW" sz="800" b="1" u="none" strike="noStrike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*2</a:t>
                      </a:r>
                      <a:endParaRPr lang="en-US" altLang="zh-TW" sz="8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1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99(</a:t>
                      </a:r>
                      <a:r>
                        <a:rPr lang="zh-TW" altLang="en-US" sz="1800" b="1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僅車用</a:t>
                      </a:r>
                      <a:r>
                        <a:rPr lang="en-US" altLang="zh-TW" sz="1800" b="1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BBB59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2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zh-TW" altLang="en-US" sz="1600" b="1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廢輪胎</a:t>
                      </a:r>
                      <a:endParaRPr lang="zh-TW" altLang="en-US" sz="1600" b="1" i="0" u="none" strike="noStrike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rgbClr val="9BBB59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1" u="none" strike="noStrike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96.20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84.21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BBB59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2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廢電子電器及廢資訊物品</a:t>
                      </a:r>
                      <a:endParaRPr lang="zh-TW" altLang="en-US" sz="1600" b="1" i="0" u="none" strike="noStrike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rgbClr val="9BBB59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1" u="none" strike="noStrike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64.44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1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44.9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BBB59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2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zh-TW" altLang="en-US" sz="1600" b="1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廢照明光源</a:t>
                      </a:r>
                      <a:r>
                        <a:rPr lang="zh-TW" altLang="en-US" sz="1000" b="1" u="none" strike="noStrike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＊</a:t>
                      </a:r>
                      <a:r>
                        <a:rPr lang="en-US" altLang="zh-TW" sz="1000" b="1" u="none" strike="noStrike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1000" b="1" i="0" u="none" strike="noStrike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rgbClr val="9BBB59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90.95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51.35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BBB59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2" name="矩形 21">
            <a:extLst>
              <a:ext uri="{FF2B5EF4-FFF2-40B4-BE49-F238E27FC236}">
                <a16:creationId xmlns:a16="http://schemas.microsoft.com/office/drawing/2014/main" id="{7E084444-B42F-41E3-975C-834921B5A1A7}"/>
              </a:ext>
            </a:extLst>
          </p:cNvPr>
          <p:cNvSpPr/>
          <p:nvPr/>
        </p:nvSpPr>
        <p:spPr>
          <a:xfrm>
            <a:off x="4484914" y="5198849"/>
            <a:ext cx="4278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 defTabSz="914400"/>
            <a:r>
              <a:rPr lang="en-US" altLang="zh-TW" sz="1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*3</a:t>
            </a:r>
            <a:r>
              <a:rPr lang="zh-TW" altLang="zh-TW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廢</a:t>
            </a:r>
            <a:r>
              <a:rPr lang="zh-TW" altLang="zh-TW" sz="12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照明光源：</a:t>
            </a:r>
            <a:r>
              <a:rPr lang="zh-TW" altLang="en-US" sz="12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因</a:t>
            </a:r>
            <a:r>
              <a:rPr lang="zh-TW" altLang="zh-TW" sz="12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直管日光燈輕量化趨勢</a:t>
            </a:r>
            <a:r>
              <a:rPr lang="zh-TW" altLang="en-US" sz="12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12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及部分商品被</a:t>
            </a:r>
            <a:r>
              <a:rPr lang="en-US" altLang="zh-TW" sz="12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LED</a:t>
            </a:r>
            <a:r>
              <a:rPr lang="zh-TW" altLang="zh-TW" sz="12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取代，使營業量大幅下降，且目前回收之直管日光燈仍為先前較重之燈管居多，故</a:t>
            </a:r>
            <a:r>
              <a:rPr lang="zh-TW" altLang="zh-TW" sz="1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回收率</a:t>
            </a:r>
            <a:r>
              <a:rPr lang="zh-TW" alt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達</a:t>
            </a:r>
            <a:r>
              <a:rPr lang="en-US" altLang="zh-TW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90%</a:t>
            </a:r>
            <a:r>
              <a:rPr lang="zh-TW" alt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以上</a:t>
            </a:r>
            <a:r>
              <a:rPr lang="zh-TW" altLang="zh-TW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12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EFD9EDE-DE63-48B1-A35F-9494DB9E1942}"/>
              </a:ext>
            </a:extLst>
          </p:cNvPr>
          <p:cNvSpPr txBox="1"/>
          <p:nvPr/>
        </p:nvSpPr>
        <p:spPr>
          <a:xfrm>
            <a:off x="1081121" y="4831846"/>
            <a:ext cx="3249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0" indent="-180975" algn="just" defTabSz="914400"/>
            <a:r>
              <a:rPr lang="en-US" altLang="zh-TW" sz="12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*</a:t>
            </a:r>
            <a:r>
              <a:rPr lang="en-US" altLang="zh-TW" sz="12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12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廢汽機車：以數量計算</a:t>
            </a:r>
            <a:r>
              <a:rPr lang="zh-TW" altLang="zh-TW" sz="12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國內回收率為</a:t>
            </a:r>
            <a:r>
              <a:rPr lang="zh-TW" altLang="zh-TW" sz="1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86.03％</a:t>
            </a:r>
            <a:r>
              <a:rPr lang="zh-TW" altLang="zh-TW" sz="12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。如比照歐盟的計算方式，2018年再使用及再循環率(Reuse and </a:t>
            </a:r>
            <a:r>
              <a:rPr lang="zh-TW" altLang="zh-TW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Recycling Rate)為</a:t>
            </a:r>
            <a:r>
              <a:rPr lang="zh-TW" altLang="zh-TW" sz="1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86.8%</a:t>
            </a:r>
            <a:r>
              <a:rPr lang="zh-TW" altLang="en-US" sz="12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12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再使用及再生率(Reuse and Recovery Rate)為</a:t>
            </a:r>
            <a:r>
              <a:rPr lang="zh-TW" altLang="zh-TW" sz="1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98.36%</a:t>
            </a:r>
            <a:r>
              <a:rPr lang="zh-TW" altLang="en-US" sz="12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12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7A871D87-286F-4854-9493-5E787D89CD85}"/>
              </a:ext>
            </a:extLst>
          </p:cNvPr>
          <p:cNvCxnSpPr/>
          <p:nvPr/>
        </p:nvCxnSpPr>
        <p:spPr>
          <a:xfrm>
            <a:off x="460634" y="1654061"/>
            <a:ext cx="2743213" cy="53751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7" name="文字方塊 26"/>
          <p:cNvSpPr txBox="1"/>
          <p:nvPr/>
        </p:nvSpPr>
        <p:spPr>
          <a:xfrm>
            <a:off x="4484914" y="4847550"/>
            <a:ext cx="303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/>
            <a:r>
              <a:rPr lang="en-US" altLang="zh-TW" sz="1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*2</a:t>
            </a:r>
            <a:r>
              <a:rPr lang="zh-TW" alt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廢鉛蓄電池：車用及工業用。</a:t>
            </a:r>
            <a:endParaRPr lang="en-US" altLang="zh-TW" sz="12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TW" dirty="0"/>
              <a:t>9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3846514" y="2254958"/>
            <a:ext cx="483623" cy="2467114"/>
            <a:chOff x="3846514" y="2254958"/>
            <a:chExt cx="483623" cy="2467114"/>
          </a:xfrm>
        </p:grpSpPr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id="{50B142DD-F96A-4493-8E64-145E1995F74A}"/>
                </a:ext>
              </a:extLst>
            </p:cNvPr>
            <p:cNvGrpSpPr/>
            <p:nvPr/>
          </p:nvGrpSpPr>
          <p:grpSpPr>
            <a:xfrm>
              <a:off x="3846514" y="2254958"/>
              <a:ext cx="483623" cy="2467114"/>
              <a:chOff x="3871739" y="2095321"/>
              <a:chExt cx="469900" cy="2397106"/>
            </a:xfrm>
          </p:grpSpPr>
          <p:pic>
            <p:nvPicPr>
              <p:cNvPr id="16" name="Picture 1">
                <a:extLst>
                  <a:ext uri="{FF2B5EF4-FFF2-40B4-BE49-F238E27FC236}">
                    <a16:creationId xmlns:a16="http://schemas.microsoft.com/office/drawing/2014/main" id="{3B1B24A7-8720-4F60-9699-7F7C2A6E8D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739" y="2095321"/>
                <a:ext cx="469900" cy="487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1">
                <a:extLst>
                  <a:ext uri="{FF2B5EF4-FFF2-40B4-BE49-F238E27FC236}">
                    <a16:creationId xmlns:a16="http://schemas.microsoft.com/office/drawing/2014/main" id="{7F1B7561-E860-40AE-9640-85A3AB74A8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739" y="2708012"/>
                <a:ext cx="469900" cy="487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1">
                <a:extLst>
                  <a:ext uri="{FF2B5EF4-FFF2-40B4-BE49-F238E27FC236}">
                    <a16:creationId xmlns:a16="http://schemas.microsoft.com/office/drawing/2014/main" id="{8AD05067-98D9-4222-80AD-670A0E669E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739" y="3657263"/>
                <a:ext cx="469900" cy="487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1">
                <a:extLst>
                  <a:ext uri="{FF2B5EF4-FFF2-40B4-BE49-F238E27FC236}">
                    <a16:creationId xmlns:a16="http://schemas.microsoft.com/office/drawing/2014/main" id="{37594290-8F65-49EB-9F27-AB9A18ED0D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739" y="3332516"/>
                <a:ext cx="469900" cy="487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1">
                <a:extLst>
                  <a:ext uri="{FF2B5EF4-FFF2-40B4-BE49-F238E27FC236}">
                    <a16:creationId xmlns:a16="http://schemas.microsoft.com/office/drawing/2014/main" id="{5C82ACA2-EAC5-4823-BA8C-501FED2CDE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739" y="4005064"/>
                <a:ext cx="469900" cy="487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6" name="Picture 1">
              <a:extLst>
                <a:ext uri="{FF2B5EF4-FFF2-40B4-BE49-F238E27FC236}">
                  <a16:creationId xmlns:a16="http://schemas.microsoft.com/office/drawing/2014/main" id="{3B1B24A7-8720-4F60-9699-7F7C2A6E8D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6514" y="2565542"/>
              <a:ext cx="483623" cy="501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標題 1">
            <a:extLst>
              <a:ext uri="{FF2B5EF4-FFF2-40B4-BE49-F238E27FC236}">
                <a16:creationId xmlns:a16="http://schemas.microsoft.com/office/drawing/2014/main" id="{B46525EF-2C33-4F3A-BCC2-8425916543CE}"/>
              </a:ext>
            </a:extLst>
          </p:cNvPr>
          <p:cNvSpPr txBox="1">
            <a:spLocks/>
          </p:cNvSpPr>
          <p:nvPr/>
        </p:nvSpPr>
        <p:spPr>
          <a:xfrm>
            <a:off x="702009" y="1089973"/>
            <a:ext cx="7886700" cy="5259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z="2400" b="0" dirty="0" smtClean="0">
                <a:solidFill>
                  <a:srgbClr val="FF0000"/>
                </a:solidFill>
              </a:rPr>
              <a:t>公告應回收項目</a:t>
            </a:r>
            <a:r>
              <a:rPr lang="en-US" altLang="zh-TW" sz="2400" b="0" dirty="0" smtClean="0">
                <a:solidFill>
                  <a:srgbClr val="FF0000"/>
                </a:solidFill>
              </a:rPr>
              <a:t>(13</a:t>
            </a:r>
            <a:r>
              <a:rPr lang="zh-TW" altLang="en-US" sz="2400" b="0" dirty="0" smtClean="0">
                <a:solidFill>
                  <a:srgbClr val="FF0000"/>
                </a:solidFill>
              </a:rPr>
              <a:t>項</a:t>
            </a:r>
            <a:r>
              <a:rPr lang="en-US" altLang="zh-TW" sz="2400" b="0" dirty="0" smtClean="0">
                <a:solidFill>
                  <a:srgbClr val="FF0000"/>
                </a:solidFill>
              </a:rPr>
              <a:t>33</a:t>
            </a:r>
            <a:r>
              <a:rPr lang="zh-TW" altLang="en-US" sz="2400" b="0" dirty="0" smtClean="0">
                <a:solidFill>
                  <a:srgbClr val="FF0000"/>
                </a:solidFill>
              </a:rPr>
              <a:t>類</a:t>
            </a:r>
            <a:r>
              <a:rPr lang="en-US" altLang="zh-TW" sz="2400" b="0" dirty="0" smtClean="0">
                <a:solidFill>
                  <a:srgbClr val="FF0000"/>
                </a:solidFill>
              </a:rPr>
              <a:t>)</a:t>
            </a:r>
            <a:r>
              <a:rPr lang="zh-TW" altLang="en-US" sz="2400" b="0" dirty="0" smtClean="0">
                <a:solidFill>
                  <a:srgbClr val="FF0000"/>
                </a:solidFill>
              </a:rPr>
              <a:t> 費率</a:t>
            </a:r>
            <a:r>
              <a:rPr lang="zh-TW" altLang="en-US" sz="2400" b="0" dirty="0">
                <a:solidFill>
                  <a:srgbClr val="FF0000"/>
                </a:solidFill>
              </a:rPr>
              <a:t>計算</a:t>
            </a:r>
            <a:r>
              <a:rPr lang="zh-TW" altLang="en-US" sz="2400" b="0" dirty="0" smtClean="0">
                <a:solidFill>
                  <a:srgbClr val="FF0000"/>
                </a:solidFill>
              </a:rPr>
              <a:t>均不同</a:t>
            </a:r>
            <a:endParaRPr lang="zh-TW" altLang="en-US" sz="2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9733" y="212084"/>
            <a:ext cx="8185358" cy="983670"/>
          </a:xfrm>
        </p:spPr>
        <p:txBody>
          <a:bodyPr/>
          <a:lstStyle/>
          <a:p>
            <a:r>
              <a:rPr lang="zh-TW" altLang="en-US" sz="3200" dirty="0"/>
              <a:t>針對</a:t>
            </a:r>
            <a:r>
              <a:rPr lang="en-US" altLang="zh-TW" sz="3200" dirty="0"/>
              <a:t>PVC</a:t>
            </a:r>
            <a:r>
              <a:rPr lang="zh-TW" altLang="en-US" sz="3200" dirty="0"/>
              <a:t>加重費率之</a:t>
            </a:r>
            <a:r>
              <a:rPr lang="zh-TW" altLang="en-US" sz="3200" dirty="0" smtClean="0"/>
              <a:t>緣由</a:t>
            </a:r>
            <a:r>
              <a:rPr lang="en-US" altLang="zh-TW" sz="3200" dirty="0" smtClean="0"/>
              <a:t>-</a:t>
            </a:r>
            <a:r>
              <a:rPr lang="zh-TW" altLang="en-US" sz="3200" dirty="0" smtClean="0"/>
              <a:t>對環境人體之影響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069383"/>
            <a:ext cx="8229600" cy="5500749"/>
          </a:xfrm>
        </p:spPr>
        <p:txBody>
          <a:bodyPr/>
          <a:lstStyle/>
          <a:p>
            <a:r>
              <a:rPr lang="en-US" altLang="zh-TW" sz="2300" b="0" dirty="0">
                <a:solidFill>
                  <a:schemeClr val="tx1"/>
                </a:solidFill>
              </a:rPr>
              <a:t>PVC</a:t>
            </a:r>
            <a:r>
              <a:rPr lang="zh-TW" altLang="zh-TW" sz="2300" b="0" dirty="0">
                <a:solidFill>
                  <a:schemeClr val="tx1"/>
                </a:solidFill>
              </a:rPr>
              <a:t>係由氯乙烯單體</a:t>
            </a:r>
            <a:r>
              <a:rPr lang="en-US" altLang="zh-TW" sz="2300" b="0" dirty="0" smtClean="0">
                <a:solidFill>
                  <a:schemeClr val="tx1"/>
                </a:solidFill>
              </a:rPr>
              <a:t>(</a:t>
            </a:r>
            <a:r>
              <a:rPr lang="zh-TW" altLang="zh-TW" sz="2300" b="0" dirty="0" smtClean="0">
                <a:solidFill>
                  <a:schemeClr val="tx1"/>
                </a:solidFill>
              </a:rPr>
              <a:t>以下</a:t>
            </a:r>
            <a:r>
              <a:rPr lang="zh-TW" altLang="zh-TW" sz="2300" b="0" dirty="0">
                <a:solidFill>
                  <a:schemeClr val="tx1"/>
                </a:solidFill>
              </a:rPr>
              <a:t>簡稱</a:t>
            </a:r>
            <a:r>
              <a:rPr lang="en-US" altLang="zh-TW" sz="2300" b="0" dirty="0">
                <a:solidFill>
                  <a:schemeClr val="tx1"/>
                </a:solidFill>
              </a:rPr>
              <a:t>VCM)</a:t>
            </a:r>
            <a:r>
              <a:rPr lang="zh-TW" altLang="zh-TW" sz="2300" b="0" dirty="0">
                <a:solidFill>
                  <a:schemeClr val="tx1"/>
                </a:solidFill>
              </a:rPr>
              <a:t>所聚合而</a:t>
            </a:r>
            <a:r>
              <a:rPr lang="zh-TW" altLang="zh-TW" sz="2300" b="0" dirty="0" smtClean="0">
                <a:solidFill>
                  <a:schemeClr val="tx1"/>
                </a:solidFill>
              </a:rPr>
              <a:t>成。</a:t>
            </a:r>
            <a:r>
              <a:rPr lang="zh-TW" altLang="zh-TW" sz="2300" b="0" dirty="0">
                <a:solidFill>
                  <a:schemeClr val="tx1"/>
                </a:solidFill>
              </a:rPr>
              <a:t>而</a:t>
            </a:r>
            <a:r>
              <a:rPr lang="en-US" altLang="zh-TW" sz="2300" b="0" dirty="0">
                <a:solidFill>
                  <a:schemeClr val="tx1"/>
                </a:solidFill>
              </a:rPr>
              <a:t>PVC</a:t>
            </a:r>
            <a:r>
              <a:rPr lang="zh-TW" altLang="zh-TW" sz="2300" b="0" dirty="0">
                <a:solidFill>
                  <a:schemeClr val="tx1"/>
                </a:solidFill>
              </a:rPr>
              <a:t>之原料</a:t>
            </a:r>
            <a:r>
              <a:rPr lang="en-US" altLang="zh-TW" sz="2300" b="0" dirty="0">
                <a:solidFill>
                  <a:schemeClr val="tx1"/>
                </a:solidFill>
              </a:rPr>
              <a:t>VCM</a:t>
            </a:r>
            <a:r>
              <a:rPr lang="zh-TW" altLang="zh-TW" sz="2300" b="0" dirty="0">
                <a:solidFill>
                  <a:schemeClr val="tx1"/>
                </a:solidFill>
              </a:rPr>
              <a:t>則已證實為人體致癌化學物質，若生產</a:t>
            </a:r>
            <a:r>
              <a:rPr lang="en-US" altLang="zh-TW" sz="2300" b="0" dirty="0">
                <a:solidFill>
                  <a:schemeClr val="tx1"/>
                </a:solidFill>
              </a:rPr>
              <a:t>PVC </a:t>
            </a:r>
            <a:r>
              <a:rPr lang="zh-TW" altLang="zh-TW" sz="2300" b="0" dirty="0">
                <a:solidFill>
                  <a:schemeClr val="tx1"/>
                </a:solidFill>
              </a:rPr>
              <a:t>之過程中有少量</a:t>
            </a:r>
            <a:r>
              <a:rPr lang="en-US" altLang="zh-TW" sz="2300" b="0" dirty="0">
                <a:solidFill>
                  <a:schemeClr val="tx1"/>
                </a:solidFill>
              </a:rPr>
              <a:t>VCM</a:t>
            </a:r>
            <a:r>
              <a:rPr lang="zh-TW" altLang="zh-TW" sz="2300" b="0" dirty="0">
                <a:solidFill>
                  <a:schemeClr val="tx1"/>
                </a:solidFill>
              </a:rPr>
              <a:t>未產生聚合作用而殘存於</a:t>
            </a:r>
            <a:r>
              <a:rPr lang="en-US" altLang="zh-TW" sz="2300" b="0" dirty="0">
                <a:solidFill>
                  <a:schemeClr val="tx1"/>
                </a:solidFill>
              </a:rPr>
              <a:t>PVC</a:t>
            </a:r>
            <a:r>
              <a:rPr lang="zh-TW" altLang="zh-TW" sz="2300" b="0" dirty="0">
                <a:solidFill>
                  <a:schemeClr val="tx1"/>
                </a:solidFill>
              </a:rPr>
              <a:t>產品當中，則可能於使用過程中經由相關途徑被人體食入造成健康危害，因此</a:t>
            </a:r>
            <a:r>
              <a:rPr lang="en-US" altLang="zh-TW" sz="2300" b="0" dirty="0">
                <a:solidFill>
                  <a:schemeClr val="tx1"/>
                </a:solidFill>
              </a:rPr>
              <a:t>PVC</a:t>
            </a:r>
            <a:r>
              <a:rPr lang="zh-TW" altLang="zh-TW" sz="2300" b="0" dirty="0">
                <a:solidFill>
                  <a:schemeClr val="tx1"/>
                </a:solidFill>
              </a:rPr>
              <a:t>做為食品容器時則必須注意其</a:t>
            </a:r>
            <a:r>
              <a:rPr lang="en-US" altLang="zh-TW" sz="2300" b="0" dirty="0">
                <a:solidFill>
                  <a:schemeClr val="tx1"/>
                </a:solidFill>
              </a:rPr>
              <a:t>VCM</a:t>
            </a:r>
            <a:r>
              <a:rPr lang="zh-TW" altLang="zh-TW" sz="2300" b="0" dirty="0">
                <a:solidFill>
                  <a:schemeClr val="tx1"/>
                </a:solidFill>
              </a:rPr>
              <a:t>殘存</a:t>
            </a:r>
            <a:r>
              <a:rPr lang="zh-TW" altLang="zh-TW" sz="2300" b="0" dirty="0" smtClean="0">
                <a:solidFill>
                  <a:schemeClr val="tx1"/>
                </a:solidFill>
              </a:rPr>
              <a:t>量</a:t>
            </a:r>
            <a:r>
              <a:rPr lang="zh-TW" altLang="en-US" sz="2300" b="0" dirty="0" smtClean="0">
                <a:solidFill>
                  <a:schemeClr val="tx1"/>
                </a:solidFill>
              </a:rPr>
              <a:t>。</a:t>
            </a:r>
            <a:endParaRPr lang="en-US" altLang="zh-TW" sz="2300" b="0" dirty="0" smtClean="0">
              <a:solidFill>
                <a:schemeClr val="tx1"/>
              </a:solidFill>
            </a:endParaRPr>
          </a:p>
          <a:p>
            <a:r>
              <a:rPr lang="en-US" altLang="zh-TW" sz="2300" b="0" dirty="0">
                <a:solidFill>
                  <a:schemeClr val="tx1"/>
                </a:solidFill>
              </a:rPr>
              <a:t>PVC</a:t>
            </a:r>
            <a:r>
              <a:rPr lang="zh-TW" altLang="zh-TW" sz="2300" b="0" dirty="0">
                <a:solidFill>
                  <a:schemeClr val="tx1"/>
                </a:solidFill>
              </a:rPr>
              <a:t>對於環境危害性方面，由於</a:t>
            </a:r>
            <a:r>
              <a:rPr lang="en-US" altLang="zh-TW" sz="2300" b="0" dirty="0">
                <a:solidFill>
                  <a:schemeClr val="tx1"/>
                </a:solidFill>
              </a:rPr>
              <a:t>PVC</a:t>
            </a:r>
            <a:r>
              <a:rPr lang="zh-TW" altLang="zh-TW" sz="2300" b="0" dirty="0">
                <a:solidFill>
                  <a:schemeClr val="tx1"/>
                </a:solidFill>
              </a:rPr>
              <a:t>含有氯成分，在相關研究中，都市廢棄物採焚化處理時，在特定溫度於操作條件下，其為焚化廠生成戴奧辛和呋</a:t>
            </a:r>
            <a:r>
              <a:rPr lang="zh-TW" altLang="zh-TW" sz="2300" b="0" dirty="0" smtClean="0">
                <a:solidFill>
                  <a:schemeClr val="tx1"/>
                </a:solidFill>
              </a:rPr>
              <a:t>喃重要</a:t>
            </a:r>
            <a:r>
              <a:rPr lang="zh-TW" altLang="zh-TW" sz="2300" b="0" dirty="0">
                <a:solidFill>
                  <a:schemeClr val="tx1"/>
                </a:solidFill>
              </a:rPr>
              <a:t>來源之一</a:t>
            </a:r>
            <a:r>
              <a:rPr lang="zh-TW" altLang="zh-TW" sz="2300" b="0" dirty="0" smtClean="0">
                <a:solidFill>
                  <a:schemeClr val="tx1"/>
                </a:solidFill>
              </a:rPr>
              <a:t>。國際</a:t>
            </a:r>
            <a:r>
              <a:rPr lang="zh-TW" altLang="zh-TW" sz="2300" b="0" dirty="0">
                <a:solidFill>
                  <a:schemeClr val="tx1"/>
                </a:solidFill>
              </a:rPr>
              <a:t>組織中之消防、醫療、護理等機構亦建議避免使用</a:t>
            </a:r>
            <a:r>
              <a:rPr lang="en-US" altLang="zh-TW" sz="2300" b="0" dirty="0">
                <a:solidFill>
                  <a:schemeClr val="tx1"/>
                </a:solidFill>
              </a:rPr>
              <a:t>PVC </a:t>
            </a:r>
            <a:r>
              <a:rPr lang="zh-TW" altLang="zh-TW" sz="2300" b="0" dirty="0">
                <a:solidFill>
                  <a:schemeClr val="tx1"/>
                </a:solidFill>
              </a:rPr>
              <a:t>產品，以免失火時造成搶救人員之</a:t>
            </a:r>
            <a:r>
              <a:rPr lang="zh-TW" altLang="zh-TW" sz="2300" b="0" dirty="0" smtClean="0">
                <a:solidFill>
                  <a:schemeClr val="tx1"/>
                </a:solidFill>
              </a:rPr>
              <a:t>傷害</a:t>
            </a:r>
            <a:r>
              <a:rPr lang="zh-TW" altLang="en-US" sz="2300" b="0" dirty="0" smtClean="0">
                <a:solidFill>
                  <a:schemeClr val="tx1"/>
                </a:solidFill>
              </a:rPr>
              <a:t>。</a:t>
            </a:r>
            <a:endParaRPr lang="en-US" altLang="zh-TW" sz="2300" b="0" dirty="0" smtClean="0">
              <a:solidFill>
                <a:schemeClr val="tx1"/>
              </a:solidFill>
            </a:endParaRPr>
          </a:p>
          <a:p>
            <a:r>
              <a:rPr lang="zh-TW" altLang="en-US" sz="2300" b="0" dirty="0" smtClean="0">
                <a:solidFill>
                  <a:schemeClr val="tx1"/>
                </a:solidFill>
              </a:rPr>
              <a:t>根據</a:t>
            </a:r>
            <a:r>
              <a:rPr lang="zh-TW" altLang="en-US" sz="2300" b="0" dirty="0">
                <a:solidFill>
                  <a:schemeClr val="tx1"/>
                </a:solidFill>
              </a:rPr>
              <a:t>斯德哥爾摩公約中的附件</a:t>
            </a:r>
            <a:r>
              <a:rPr lang="en-US" altLang="zh-TW" sz="2300" b="0" dirty="0">
                <a:solidFill>
                  <a:schemeClr val="tx1"/>
                </a:solidFill>
              </a:rPr>
              <a:t>C</a:t>
            </a:r>
            <a:r>
              <a:rPr lang="zh-TW" altLang="en-US" sz="2300" b="0" dirty="0">
                <a:solidFill>
                  <a:schemeClr val="tx1"/>
                </a:solidFill>
              </a:rPr>
              <a:t>的第五部分：應優先考慮可預防</a:t>
            </a:r>
            <a:r>
              <a:rPr lang="en-US" altLang="zh-TW" sz="2300" b="0" dirty="0">
                <a:solidFill>
                  <a:schemeClr val="tx1"/>
                </a:solidFill>
              </a:rPr>
              <a:t>【</a:t>
            </a:r>
            <a:r>
              <a:rPr lang="zh-TW" altLang="en-US" sz="2300" b="0" dirty="0">
                <a:solidFill>
                  <a:schemeClr val="tx1"/>
                </a:solidFill>
              </a:rPr>
              <a:t>附件</a:t>
            </a:r>
            <a:r>
              <a:rPr lang="en-US" altLang="zh-TW" sz="2300" b="0" dirty="0">
                <a:solidFill>
                  <a:schemeClr val="tx1"/>
                </a:solidFill>
              </a:rPr>
              <a:t>C</a:t>
            </a:r>
            <a:r>
              <a:rPr lang="zh-TW" altLang="en-US" sz="2300" b="0" dirty="0">
                <a:solidFill>
                  <a:schemeClr val="tx1"/>
                </a:solidFill>
              </a:rPr>
              <a:t>所列物質</a:t>
            </a:r>
            <a:r>
              <a:rPr lang="en-US" altLang="zh-TW" sz="2300" b="0" dirty="0">
                <a:solidFill>
                  <a:schemeClr val="tx1"/>
                </a:solidFill>
              </a:rPr>
              <a:t>】</a:t>
            </a:r>
            <a:r>
              <a:rPr lang="zh-TW" altLang="en-US" sz="2300" b="0" dirty="0">
                <a:solidFill>
                  <a:schemeClr val="tx1"/>
                </a:solidFill>
              </a:rPr>
              <a:t>之形成與排放的措施。這些有用的措施包括：</a:t>
            </a:r>
            <a:r>
              <a:rPr lang="en-US" altLang="zh-TW" sz="2300" b="0" dirty="0">
                <a:solidFill>
                  <a:schemeClr val="tx1"/>
                </a:solidFill>
              </a:rPr>
              <a:t>4.</a:t>
            </a:r>
            <a:r>
              <a:rPr lang="zh-TW" altLang="en-US" sz="2300" b="0" dirty="0">
                <a:solidFill>
                  <a:schemeClr val="tx1"/>
                </a:solidFill>
              </a:rPr>
              <a:t>對於本身屬持久性有機污染物的原料，或者與持久性有機污染物的排放有直接相關的物質，應加以</a:t>
            </a:r>
            <a:r>
              <a:rPr lang="zh-TW" altLang="en-US" sz="2300" b="0" dirty="0" smtClean="0">
                <a:solidFill>
                  <a:schemeClr val="tx1"/>
                </a:solidFill>
              </a:rPr>
              <a:t>取代。</a:t>
            </a:r>
            <a:r>
              <a:rPr lang="zh-TW" altLang="en-US" sz="2400" b="0" dirty="0">
                <a:solidFill>
                  <a:schemeClr val="tx1"/>
                </a:solidFill>
              </a:rPr>
              <a:t/>
            </a:r>
            <a:br>
              <a:rPr lang="zh-TW" altLang="en-US" sz="2400" b="0" dirty="0">
                <a:solidFill>
                  <a:schemeClr val="tx1"/>
                </a:solidFill>
              </a:rPr>
            </a:br>
            <a:endParaRPr lang="en-US" altLang="zh-TW" sz="2400" b="0" dirty="0" smtClean="0">
              <a:solidFill>
                <a:schemeClr val="tx1"/>
              </a:solidFill>
            </a:endParaRPr>
          </a:p>
          <a:p>
            <a:endParaRPr lang="en-US" altLang="zh-TW" sz="2400" b="0" dirty="0" smtClean="0"/>
          </a:p>
          <a:p>
            <a:endParaRPr lang="en-US" altLang="zh-TW" sz="3600" dirty="0" smtClean="0"/>
          </a:p>
          <a:p>
            <a:endParaRPr lang="zh-TW" altLang="en-US" sz="3600" b="0" i="1" u="sng" dirty="0"/>
          </a:p>
          <a:p>
            <a:endParaRPr lang="en-US" altLang="zh-TW" sz="3600" dirty="0" smtClean="0"/>
          </a:p>
          <a:p>
            <a:pPr lvl="1"/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0" y="6446575"/>
            <a:ext cx="670560" cy="411425"/>
          </a:xfrm>
        </p:spPr>
        <p:txBody>
          <a:bodyPr/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540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8391" y="212084"/>
            <a:ext cx="7886700" cy="983670"/>
          </a:xfrm>
        </p:spPr>
        <p:txBody>
          <a:bodyPr/>
          <a:lstStyle/>
          <a:p>
            <a:r>
              <a:rPr lang="zh-TW" altLang="en-US" dirty="0" smtClean="0"/>
              <a:t>生存權</a:t>
            </a:r>
            <a:r>
              <a:rPr lang="zh-TW" altLang="en-US" dirty="0" smtClean="0">
                <a:latin typeface="標楷體" panose="03000509000000000000" pitchFamily="65" charset="-120"/>
              </a:rPr>
              <a:t>、</a:t>
            </a:r>
            <a:r>
              <a:rPr lang="zh-TW" altLang="en-US" dirty="0">
                <a:latin typeface="標楷體" panose="03000509000000000000" pitchFamily="65" charset="-120"/>
              </a:rPr>
              <a:t>健康權、</a:t>
            </a:r>
            <a:r>
              <a:rPr lang="zh-TW" altLang="en-US" dirty="0" smtClean="0"/>
              <a:t>國家保護義務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069384"/>
            <a:ext cx="8229600" cy="4622598"/>
          </a:xfrm>
        </p:spPr>
        <p:txBody>
          <a:bodyPr/>
          <a:lstStyle/>
          <a:p>
            <a:r>
              <a:rPr lang="zh-TW" altLang="en-US" sz="2400" b="0" dirty="0" smtClean="0"/>
              <a:t>憲法</a:t>
            </a:r>
            <a:r>
              <a:rPr lang="zh-TW" altLang="en-US" sz="2400" b="0" dirty="0"/>
              <a:t>增修條文</a:t>
            </a:r>
            <a:r>
              <a:rPr lang="zh-TW" altLang="en-US" sz="2400" b="0" dirty="0" smtClean="0"/>
              <a:t>第</a:t>
            </a:r>
            <a:r>
              <a:rPr lang="en-US" altLang="zh-TW" sz="2400" b="0" dirty="0"/>
              <a:t>9</a:t>
            </a:r>
            <a:r>
              <a:rPr lang="zh-TW" altLang="en-US" sz="2400" b="0" dirty="0" smtClean="0"/>
              <a:t>條第</a:t>
            </a:r>
            <a:r>
              <a:rPr lang="en-US" altLang="zh-TW" sz="2400" b="0" dirty="0"/>
              <a:t>2</a:t>
            </a:r>
            <a:r>
              <a:rPr lang="zh-TW" altLang="en-US" sz="2400" b="0" dirty="0" smtClean="0"/>
              <a:t>項</a:t>
            </a:r>
            <a:r>
              <a:rPr lang="zh-TW" altLang="en-US" sz="2400" b="0" dirty="0"/>
              <a:t>規定：「經濟及科學技術發展，應與環境及生態保護兼籌並顧」，係課國家以維護生活環境及自然生態之義務，防制空氣污染為上述義務中重要項目之一</a:t>
            </a:r>
            <a:r>
              <a:rPr lang="zh-TW" altLang="en-US" sz="2400" b="0" dirty="0" smtClean="0"/>
              <a:t>。成立</a:t>
            </a:r>
            <a:r>
              <a:rPr lang="zh-TW" altLang="en-US" sz="2400" b="0" dirty="0"/>
              <a:t>空氣污染防制基金，專供改善空氣品質、維護國民健康之用途</a:t>
            </a:r>
            <a:r>
              <a:rPr lang="zh-TW" altLang="en-US" sz="2400" b="0" dirty="0" smtClean="0"/>
              <a:t>。</a:t>
            </a:r>
            <a:r>
              <a:rPr lang="zh-TW" altLang="en-US" sz="2400" b="0" dirty="0" smtClean="0">
                <a:latin typeface="標楷體" panose="03000509000000000000" pitchFamily="65" charset="-120"/>
              </a:rPr>
              <a:t>（</a:t>
            </a:r>
            <a:r>
              <a:rPr lang="zh-TW" altLang="en-US" sz="2400" u="sng" dirty="0" smtClean="0">
                <a:latin typeface="標楷體" panose="03000509000000000000" pitchFamily="65" charset="-120"/>
              </a:rPr>
              <a:t>釋字第</a:t>
            </a:r>
            <a:r>
              <a:rPr lang="en-US" altLang="zh-TW" sz="2400" u="sng" dirty="0" smtClean="0"/>
              <a:t>42</a:t>
            </a:r>
            <a:r>
              <a:rPr lang="en-US" altLang="zh-TW" sz="2400" u="sng" dirty="0"/>
              <a:t>6</a:t>
            </a:r>
            <a:r>
              <a:rPr lang="zh-TW" altLang="en-US" sz="2400" u="sng" dirty="0" smtClean="0">
                <a:latin typeface="標楷體" panose="03000509000000000000" pitchFamily="65" charset="-120"/>
              </a:rPr>
              <a:t>號</a:t>
            </a:r>
            <a:r>
              <a:rPr lang="zh-TW" altLang="en-US" sz="2400" u="sng" dirty="0"/>
              <a:t>解釋</a:t>
            </a:r>
            <a:r>
              <a:rPr lang="zh-TW" altLang="en-US" sz="2400" b="0" dirty="0" smtClean="0">
                <a:latin typeface="標楷體" panose="03000509000000000000" pitchFamily="65" charset="-120"/>
              </a:rPr>
              <a:t>）</a:t>
            </a:r>
            <a:endParaRPr lang="en-US" altLang="zh-TW" sz="2400" b="0" dirty="0" smtClean="0"/>
          </a:p>
          <a:p>
            <a:r>
              <a:rPr lang="zh-TW" altLang="en-US" sz="2400" b="0" dirty="0"/>
              <a:t>人民之健康權，為憲法第</a:t>
            </a:r>
            <a:r>
              <a:rPr lang="en-US" altLang="zh-TW" sz="2400" b="0" dirty="0"/>
              <a:t>22</a:t>
            </a:r>
            <a:r>
              <a:rPr lang="zh-TW" altLang="en-US" sz="2400" b="0" dirty="0"/>
              <a:t>條所保障之基本權利（本院釋字第</a:t>
            </a:r>
            <a:r>
              <a:rPr lang="en-US" altLang="zh-TW" sz="2400" b="0" dirty="0"/>
              <a:t>753</a:t>
            </a:r>
            <a:r>
              <a:rPr lang="zh-TW" altLang="en-US" sz="2400" b="0" dirty="0"/>
              <a:t>號及第</a:t>
            </a:r>
            <a:r>
              <a:rPr lang="en-US" altLang="zh-TW" sz="2400" b="0" dirty="0"/>
              <a:t>767</a:t>
            </a:r>
            <a:r>
              <a:rPr lang="zh-TW" altLang="en-US" sz="2400" b="0" dirty="0"/>
              <a:t>號解釋參照）。憲法所保障之健康權，旨在保障人民生理及心理機能之完整性，不受任意侵害，且國家對人民身心健康亦負一定照顧義務。國家於涉及健康權之法律制度形成上，負有最低限度之保護義務，於形成相關法律制度時，應符合對相關人民健康權最低限度之保護要求。（</a:t>
            </a:r>
            <a:r>
              <a:rPr lang="zh-TW" altLang="en-US" sz="2400" u="sng" dirty="0"/>
              <a:t>釋字</a:t>
            </a:r>
            <a:r>
              <a:rPr lang="zh-TW" altLang="en-US" sz="2400" u="sng" dirty="0" smtClean="0"/>
              <a:t>第</a:t>
            </a:r>
            <a:r>
              <a:rPr lang="en-US" altLang="zh-TW" sz="2400" u="sng" dirty="0" smtClean="0"/>
              <a:t>785</a:t>
            </a:r>
            <a:r>
              <a:rPr lang="zh-TW" altLang="en-US" sz="2400" u="sng" dirty="0" smtClean="0"/>
              <a:t>號</a:t>
            </a:r>
            <a:r>
              <a:rPr lang="zh-TW" altLang="en-US" sz="2400" u="sng" dirty="0"/>
              <a:t>解釋</a:t>
            </a:r>
            <a:r>
              <a:rPr lang="zh-TW" altLang="en-US" sz="2400" b="0" dirty="0" smtClean="0"/>
              <a:t>）</a:t>
            </a:r>
            <a:endParaRPr lang="zh-TW" altLang="en-US" sz="2400" b="0" dirty="0"/>
          </a:p>
          <a:p>
            <a:endParaRPr lang="en-US" altLang="zh-TW" sz="3600" dirty="0" smtClean="0"/>
          </a:p>
          <a:p>
            <a:pPr lvl="1"/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0" y="6446575"/>
            <a:ext cx="670560" cy="411425"/>
          </a:xfrm>
        </p:spPr>
        <p:txBody>
          <a:bodyPr/>
          <a:lstStyle/>
          <a:p>
            <a:r>
              <a:rPr lang="en-US" altLang="zh-TW" dirty="0" smtClean="0"/>
              <a:t>11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158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8391" y="212084"/>
            <a:ext cx="7886700" cy="983670"/>
          </a:xfrm>
        </p:spPr>
        <p:txBody>
          <a:bodyPr/>
          <a:lstStyle/>
          <a:p>
            <a:r>
              <a:rPr lang="zh-TW" altLang="en-US" sz="3200" dirty="0"/>
              <a:t>功能結構取向的判斷</a:t>
            </a:r>
            <a:r>
              <a:rPr lang="zh-TW" altLang="en-US" sz="3200" dirty="0" smtClean="0"/>
              <a:t>模式與技術成本考量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069384"/>
            <a:ext cx="8229600" cy="4622598"/>
          </a:xfrm>
        </p:spPr>
        <p:txBody>
          <a:bodyPr/>
          <a:lstStyle/>
          <a:p>
            <a:r>
              <a:rPr lang="zh-TW" altLang="en-US" sz="2400" b="0" dirty="0"/>
              <a:t>基於執行法律應</a:t>
            </a:r>
            <a:r>
              <a:rPr lang="zh-TW" altLang="en-US" sz="2400" u="sng" dirty="0"/>
              <a:t>兼顧技術及成本之考量</a:t>
            </a:r>
            <a:r>
              <a:rPr lang="zh-TW" altLang="en-US" sz="2400" b="0" dirty="0"/>
              <a:t>。與上開空氣污染防制法之授權意旨並無</a:t>
            </a:r>
            <a:r>
              <a:rPr lang="zh-TW" altLang="en-US" sz="2400" b="0" dirty="0" smtClean="0"/>
              <a:t>牴觸</a:t>
            </a:r>
            <a:r>
              <a:rPr lang="zh-TW" altLang="en-US" sz="2400" b="0" dirty="0">
                <a:latin typeface="標楷體" panose="03000509000000000000" pitchFamily="65" charset="-120"/>
              </a:rPr>
              <a:t>（</a:t>
            </a:r>
            <a:r>
              <a:rPr lang="zh-TW" altLang="en-US" sz="2400" u="sng" dirty="0">
                <a:latin typeface="標楷體" panose="03000509000000000000" pitchFamily="65" charset="-120"/>
              </a:rPr>
              <a:t>釋字第</a:t>
            </a:r>
            <a:r>
              <a:rPr lang="en-US" altLang="zh-TW" sz="2400" u="sng" dirty="0"/>
              <a:t>426</a:t>
            </a:r>
            <a:r>
              <a:rPr lang="zh-TW" altLang="en-US" sz="2400" u="sng" dirty="0">
                <a:latin typeface="標楷體" panose="03000509000000000000" pitchFamily="65" charset="-120"/>
              </a:rPr>
              <a:t>號</a:t>
            </a:r>
            <a:r>
              <a:rPr lang="zh-TW" altLang="en-US" sz="2400" u="sng" dirty="0"/>
              <a:t>解釋</a:t>
            </a:r>
            <a:r>
              <a:rPr lang="zh-TW" altLang="en-US" sz="2400" b="0" dirty="0">
                <a:latin typeface="標楷體" panose="03000509000000000000" pitchFamily="65" charset="-120"/>
              </a:rPr>
              <a:t>）</a:t>
            </a:r>
            <a:endParaRPr lang="en-US" altLang="zh-TW" sz="2400" b="0" dirty="0"/>
          </a:p>
          <a:p>
            <a:r>
              <a:rPr lang="zh-TW" altLang="en-US" sz="2400" b="0" dirty="0" smtClean="0"/>
              <a:t>雖</a:t>
            </a:r>
            <a:r>
              <a:rPr lang="zh-TW" altLang="en-US" sz="2400" b="0" dirty="0"/>
              <a:t>不若以個別汽車實際耗油量計徵精確，惟乃主管機關</a:t>
            </a:r>
            <a:r>
              <a:rPr lang="zh-TW" altLang="en-US" sz="2400" u="sng" dirty="0"/>
              <a:t>考量稽徵成本與技術所作之選擇</a:t>
            </a:r>
            <a:r>
              <a:rPr lang="zh-TW" altLang="en-US" sz="2400" b="0" dirty="0"/>
              <a:t>，尚未逾越公路法之授權意旨，與憲法</a:t>
            </a:r>
            <a:r>
              <a:rPr lang="zh-TW" altLang="en-US" sz="2400" b="0" dirty="0" smtClean="0"/>
              <a:t>第</a:t>
            </a:r>
            <a:r>
              <a:rPr lang="en-US" altLang="zh-TW" sz="2400" b="0" dirty="0" smtClean="0"/>
              <a:t>23</a:t>
            </a:r>
            <a:r>
              <a:rPr lang="zh-TW" altLang="en-US" sz="2400" b="0" dirty="0" smtClean="0"/>
              <a:t>條</a:t>
            </a:r>
            <a:r>
              <a:rPr lang="zh-TW" altLang="en-US" sz="2400" b="0" dirty="0"/>
              <a:t>之法律保留原則並無違背。（</a:t>
            </a:r>
            <a:r>
              <a:rPr lang="zh-TW" altLang="en-US" sz="2400" u="sng" dirty="0"/>
              <a:t>釋字</a:t>
            </a:r>
            <a:r>
              <a:rPr lang="zh-TW" altLang="en-US" sz="2400" u="sng" dirty="0" smtClean="0"/>
              <a:t>第</a:t>
            </a:r>
            <a:r>
              <a:rPr lang="en-US" altLang="zh-TW" sz="2400" u="sng" dirty="0" smtClean="0"/>
              <a:t>493</a:t>
            </a:r>
            <a:r>
              <a:rPr lang="zh-TW" altLang="en-US" sz="2400" u="sng" dirty="0" smtClean="0"/>
              <a:t>號</a:t>
            </a:r>
            <a:r>
              <a:rPr lang="zh-TW" altLang="en-US" sz="2400" u="sng" dirty="0"/>
              <a:t>解釋</a:t>
            </a:r>
            <a:r>
              <a:rPr lang="zh-TW" altLang="en-US" sz="2400" b="0" dirty="0" smtClean="0"/>
              <a:t>）</a:t>
            </a:r>
            <a:endParaRPr lang="en-US" altLang="zh-TW" sz="2400" b="0" dirty="0" smtClean="0"/>
          </a:p>
          <a:p>
            <a:r>
              <a:rPr lang="zh-TW" altLang="en-US" sz="2400" b="0" dirty="0"/>
              <a:t>雖未對使用汽油之汽車所有人，依其使用九二無鉛汽油、九五無鉛汽油或九八無鉛汽油之不同，規定不同之計算費率，惟主管機關係</a:t>
            </a:r>
            <a:r>
              <a:rPr lang="zh-TW" altLang="en-US" sz="2400" u="sng" dirty="0"/>
              <a:t>基於稽徵成本、行政效率及其他公共政策之考量</a:t>
            </a:r>
            <a:r>
              <a:rPr lang="zh-TW" altLang="en-US" sz="2400" b="0" dirty="0"/>
              <a:t>，尚難認係恣意或不合理；且對所有使用汽油之汽車所有人採取相同之計算費率，與目的之達成亦有合理之關聯性，故與平等原則亦尚無牴觸</a:t>
            </a:r>
            <a:r>
              <a:rPr lang="zh-TW" altLang="en-US" sz="2400" b="0" dirty="0" smtClean="0"/>
              <a:t>。</a:t>
            </a:r>
            <a:r>
              <a:rPr lang="zh-TW" altLang="en-US" sz="2400" b="0" dirty="0"/>
              <a:t>（</a:t>
            </a:r>
            <a:r>
              <a:rPr lang="zh-TW" altLang="en-US" sz="2400" u="sng" dirty="0"/>
              <a:t>釋字第</a:t>
            </a:r>
            <a:r>
              <a:rPr lang="en-US" altLang="zh-TW" sz="2400" u="sng" dirty="0"/>
              <a:t>493</a:t>
            </a:r>
            <a:r>
              <a:rPr lang="zh-TW" altLang="en-US" sz="2400" u="sng" dirty="0"/>
              <a:t>號解釋</a:t>
            </a:r>
            <a:r>
              <a:rPr lang="zh-TW" altLang="en-US" sz="2400" b="0" dirty="0"/>
              <a:t>）</a:t>
            </a:r>
          </a:p>
          <a:p>
            <a:endParaRPr lang="en-US" altLang="zh-TW" sz="3600" dirty="0" smtClean="0"/>
          </a:p>
          <a:p>
            <a:pPr lvl="1"/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0" y="6446575"/>
            <a:ext cx="670560" cy="411425"/>
          </a:xfrm>
        </p:spPr>
        <p:txBody>
          <a:bodyPr/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28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8391" y="212084"/>
            <a:ext cx="7886700" cy="983670"/>
          </a:xfrm>
        </p:spPr>
        <p:txBody>
          <a:bodyPr/>
          <a:lstStyle/>
          <a:p>
            <a:r>
              <a:rPr lang="zh-TW" altLang="en-US" dirty="0" smtClean="0"/>
              <a:t>費率訂定原則明確授權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069384"/>
            <a:ext cx="8229600" cy="5418502"/>
          </a:xfrm>
        </p:spPr>
        <p:txBody>
          <a:bodyPr/>
          <a:lstStyle/>
          <a:p>
            <a:endParaRPr lang="en-US" altLang="zh-TW" sz="2400" b="0" dirty="0" smtClean="0"/>
          </a:p>
          <a:p>
            <a:r>
              <a:rPr lang="zh-TW" altLang="en-US" sz="2400" b="0" dirty="0" smtClean="0"/>
              <a:t>第三</a:t>
            </a:r>
            <a:r>
              <a:rPr lang="zh-TW" altLang="en-US" sz="2400" b="0" dirty="0"/>
              <a:t>項回收清除處理費用費率依材質、容積、重量、回收再利用價值及</a:t>
            </a:r>
            <a:r>
              <a:rPr lang="zh-TW" altLang="en-US" sz="2400" b="0" dirty="0" smtClean="0"/>
              <a:t>回收</a:t>
            </a:r>
            <a:r>
              <a:rPr lang="zh-TW" altLang="en-US" sz="2400" b="0" dirty="0"/>
              <a:t>清除處理率等原則定之，中央主管機關為審議費率有關事項，應訂定</a:t>
            </a:r>
            <a:r>
              <a:rPr lang="zh-TW" altLang="en-US" sz="2400" b="0" dirty="0" smtClean="0"/>
              <a:t>辦法</a:t>
            </a:r>
            <a:r>
              <a:rPr lang="zh-TW" altLang="en-US" sz="2400" b="0" dirty="0"/>
              <a:t>設置資源回收費率審議委員會</a:t>
            </a:r>
            <a:r>
              <a:rPr lang="zh-TW" altLang="en-US" sz="2400" b="0" dirty="0" smtClean="0"/>
              <a:t>。</a:t>
            </a:r>
            <a:r>
              <a:rPr lang="zh-TW" altLang="en-US" sz="2400" b="0" dirty="0" smtClean="0">
                <a:latin typeface="標楷體" panose="03000509000000000000" pitchFamily="65" charset="-120"/>
              </a:rPr>
              <a:t>（</a:t>
            </a:r>
            <a:r>
              <a:rPr lang="en-US" altLang="zh-TW" sz="2400" b="0" dirty="0" smtClean="0"/>
              <a:t>86.03.28 </a:t>
            </a:r>
            <a:r>
              <a:rPr lang="zh-TW" altLang="en-US" sz="2400" b="0" dirty="0" smtClean="0">
                <a:latin typeface="標楷體" panose="03000509000000000000" pitchFamily="65" charset="-120"/>
              </a:rPr>
              <a:t>）</a:t>
            </a:r>
            <a:endParaRPr lang="en-US" altLang="zh-TW" sz="2400" b="0" dirty="0" smtClean="0"/>
          </a:p>
          <a:p>
            <a:r>
              <a:rPr lang="zh-TW" altLang="en-US" sz="2400" b="0" dirty="0"/>
              <a:t>第一項之費率，由中央主管機關所設之資源回收費率審議委員會依材質</a:t>
            </a:r>
            <a:r>
              <a:rPr lang="zh-TW" altLang="en-US" sz="2400" b="0" dirty="0" smtClean="0"/>
              <a:t>、容積</a:t>
            </a:r>
            <a:r>
              <a:rPr lang="zh-TW" altLang="en-US" sz="2400" b="0" dirty="0"/>
              <a:t>、重量、</a:t>
            </a:r>
            <a:r>
              <a:rPr lang="zh-TW" altLang="en-US" sz="2400" u="sng" dirty="0"/>
              <a:t>對環境之影響</a:t>
            </a:r>
            <a:r>
              <a:rPr lang="zh-TW" altLang="en-US" sz="2400" b="0" dirty="0"/>
              <a:t>、再利用價值、回收清除處理成本、回收</a:t>
            </a:r>
            <a:r>
              <a:rPr lang="zh-TW" altLang="en-US" sz="2400" b="0" dirty="0" smtClean="0"/>
              <a:t>清除處理</a:t>
            </a:r>
            <a:r>
              <a:rPr lang="zh-TW" altLang="en-US" sz="2400" b="0" dirty="0"/>
              <a:t>率、</a:t>
            </a:r>
            <a:r>
              <a:rPr lang="zh-TW" altLang="en-US" sz="2400" u="sng" dirty="0"/>
              <a:t>稽徵</a:t>
            </a:r>
            <a:r>
              <a:rPr lang="zh-TW" altLang="en-US" sz="2400" u="sng" dirty="0" smtClean="0"/>
              <a:t>成本</a:t>
            </a:r>
            <a:r>
              <a:rPr lang="zh-TW" altLang="en-US" sz="2400" b="0" dirty="0" smtClean="0"/>
              <a:t>、基金</a:t>
            </a:r>
            <a:r>
              <a:rPr lang="zh-TW" altLang="en-US" sz="2400" b="0" dirty="0"/>
              <a:t>財務狀況、回收獎勵金數額及其他相關因素</a:t>
            </a:r>
            <a:r>
              <a:rPr lang="zh-TW" altLang="en-US" sz="2400" b="0" dirty="0" smtClean="0"/>
              <a:t>審議，</a:t>
            </a:r>
            <a:r>
              <a:rPr lang="zh-TW" altLang="en-US" sz="2400" b="0" dirty="0"/>
              <a:t>並送中央主管機關核定</a:t>
            </a:r>
            <a:r>
              <a:rPr lang="zh-TW" altLang="en-US" sz="2400" b="0" dirty="0" smtClean="0"/>
              <a:t>公告；資源回收</a:t>
            </a:r>
            <a:r>
              <a:rPr lang="zh-TW" altLang="en-US" sz="2400" b="0" dirty="0"/>
              <a:t>費率審議委員會設置辦法，由</a:t>
            </a:r>
            <a:r>
              <a:rPr lang="zh-TW" altLang="en-US" sz="2400" b="0" dirty="0" smtClean="0"/>
              <a:t>中央</a:t>
            </a:r>
            <a:r>
              <a:rPr lang="zh-TW" altLang="en-US" sz="2400" b="0" dirty="0"/>
              <a:t>主管機關定之</a:t>
            </a:r>
            <a:r>
              <a:rPr lang="zh-TW" altLang="en-US" sz="2400" b="0" dirty="0" smtClean="0"/>
              <a:t>。（</a:t>
            </a:r>
            <a:r>
              <a:rPr lang="en-US" altLang="zh-TW" sz="2400" b="0" dirty="0" smtClean="0"/>
              <a:t>90.10.24</a:t>
            </a:r>
            <a:r>
              <a:rPr lang="zh-TW" altLang="en-US" sz="2400" b="0" dirty="0" smtClean="0"/>
              <a:t>）</a:t>
            </a:r>
            <a:endParaRPr lang="en-US" altLang="zh-TW" sz="2400" b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0" y="6446575"/>
            <a:ext cx="670560" cy="411425"/>
          </a:xfrm>
        </p:spPr>
        <p:txBody>
          <a:bodyPr/>
          <a:lstStyle/>
          <a:p>
            <a:r>
              <a:rPr lang="en-US" altLang="zh-TW" dirty="0" smtClean="0"/>
              <a:t>13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26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8391" y="212084"/>
            <a:ext cx="7886700" cy="983670"/>
          </a:xfrm>
        </p:spPr>
        <p:txBody>
          <a:bodyPr/>
          <a:lstStyle/>
          <a:p>
            <a:r>
              <a:rPr lang="zh-TW" altLang="en-US" sz="3600" dirty="0" smtClean="0"/>
              <a:t>差別費率訂定合乎比例非期待不可能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790414"/>
            <a:ext cx="8229600" cy="4901568"/>
          </a:xfrm>
        </p:spPr>
        <p:txBody>
          <a:bodyPr/>
          <a:lstStyle/>
          <a:p>
            <a:endParaRPr lang="en-US" altLang="zh-TW" sz="2400" b="0" dirty="0" smtClean="0"/>
          </a:p>
          <a:p>
            <a:r>
              <a:rPr lang="zh-TW" altLang="en-US" sz="2400" b="0" dirty="0" smtClean="0"/>
              <a:t>容器瓶身以外之附件使用</a:t>
            </a:r>
            <a:r>
              <a:rPr lang="en-US" altLang="zh-TW" sz="2400" b="0" dirty="0"/>
              <a:t>PVC </a:t>
            </a:r>
            <a:r>
              <a:rPr lang="zh-TW" altLang="en-US" sz="2400" b="0" dirty="0" smtClean="0"/>
              <a:t>材質者</a:t>
            </a:r>
            <a:r>
              <a:rPr lang="zh-TW" altLang="en-US" sz="2400" b="0" dirty="0" smtClean="0">
                <a:latin typeface="標楷體" panose="03000509000000000000" pitchFamily="65" charset="-120"/>
              </a:rPr>
              <a:t>，費率加重</a:t>
            </a:r>
            <a:r>
              <a:rPr lang="en-US" altLang="zh-TW" sz="2400" b="0" dirty="0" smtClean="0">
                <a:latin typeface="標楷體" panose="03000509000000000000" pitchFamily="65" charset="-120"/>
              </a:rPr>
              <a:t>30</a:t>
            </a:r>
            <a:r>
              <a:rPr lang="zh-TW" altLang="en-US" sz="2400" b="0" dirty="0" smtClean="0">
                <a:latin typeface="標楷體" panose="03000509000000000000" pitchFamily="65" charset="-120"/>
              </a:rPr>
              <a:t>％，再乘以容器與附件之總重量，作為繳費計算方式</a:t>
            </a:r>
            <a:r>
              <a:rPr lang="zh-TW" altLang="en-US" sz="2400" b="0" dirty="0" smtClean="0"/>
              <a:t>。</a:t>
            </a:r>
            <a:r>
              <a:rPr lang="zh-TW" altLang="en-US" sz="2400" b="0" dirty="0" smtClean="0">
                <a:latin typeface="標楷體" panose="03000509000000000000" pitchFamily="65" charset="-120"/>
              </a:rPr>
              <a:t>（</a:t>
            </a:r>
            <a:r>
              <a:rPr lang="en-US" altLang="zh-TW" sz="2400" b="0" dirty="0"/>
              <a:t>94</a:t>
            </a:r>
            <a:r>
              <a:rPr lang="en-US" altLang="zh-TW" sz="2400" b="0" dirty="0" smtClean="0"/>
              <a:t>.01.01 </a:t>
            </a:r>
            <a:r>
              <a:rPr lang="zh-TW" altLang="en-US" sz="2400" b="0" dirty="0" smtClean="0">
                <a:latin typeface="標楷體" panose="03000509000000000000" pitchFamily="65" charset="-120"/>
              </a:rPr>
              <a:t>）（</a:t>
            </a:r>
            <a:r>
              <a:rPr lang="zh-TW" altLang="en-US" sz="2400" u="sng" dirty="0" smtClean="0">
                <a:latin typeface="標楷體" panose="03000509000000000000" pitchFamily="65" charset="-120"/>
              </a:rPr>
              <a:t>加重費率幅度未促使業者改換其他材質之誘因</a:t>
            </a:r>
            <a:r>
              <a:rPr lang="zh-TW" altLang="en-US" sz="2400" b="0" dirty="0" smtClean="0">
                <a:latin typeface="標楷體" panose="03000509000000000000" pitchFamily="65" charset="-120"/>
              </a:rPr>
              <a:t>）</a:t>
            </a:r>
            <a:endParaRPr lang="en-US" altLang="zh-TW" sz="2400" b="0" dirty="0" smtClean="0"/>
          </a:p>
          <a:p>
            <a:r>
              <a:rPr lang="zh-TW" altLang="en-US" sz="2400" b="0" dirty="0"/>
              <a:t>容器瓶身以外之附件使用</a:t>
            </a:r>
            <a:r>
              <a:rPr lang="en-US" altLang="zh-TW" sz="2400" b="0" dirty="0"/>
              <a:t>PVC </a:t>
            </a:r>
            <a:r>
              <a:rPr lang="zh-TW" altLang="en-US" sz="2400" b="0" dirty="0"/>
              <a:t>材質者</a:t>
            </a:r>
            <a:r>
              <a:rPr lang="zh-TW" altLang="en-US" sz="2400" b="0" dirty="0">
                <a:latin typeface="標楷體" panose="03000509000000000000" pitchFamily="65" charset="-120"/>
              </a:rPr>
              <a:t>，費率</a:t>
            </a:r>
            <a:r>
              <a:rPr lang="zh-TW" altLang="en-US" sz="2400" b="0" dirty="0" smtClean="0">
                <a:latin typeface="標楷體" panose="03000509000000000000" pitchFamily="65" charset="-120"/>
              </a:rPr>
              <a:t>加重</a:t>
            </a:r>
            <a:r>
              <a:rPr lang="en-US" altLang="zh-TW" sz="2400" b="0" dirty="0" smtClean="0">
                <a:latin typeface="標楷體" panose="03000509000000000000" pitchFamily="65" charset="-120"/>
              </a:rPr>
              <a:t>100</a:t>
            </a:r>
            <a:r>
              <a:rPr lang="zh-TW" altLang="en-US" sz="2400" b="0" dirty="0">
                <a:latin typeface="標楷體" panose="03000509000000000000" pitchFamily="65" charset="-120"/>
              </a:rPr>
              <a:t>％，再乘以容器與附件之總重量，作為繳費計算</a:t>
            </a:r>
            <a:r>
              <a:rPr lang="zh-TW" altLang="en-US" sz="2400" b="0" dirty="0" smtClean="0">
                <a:latin typeface="標楷體" panose="03000509000000000000" pitchFamily="65" charset="-120"/>
              </a:rPr>
              <a:t>方式</a:t>
            </a:r>
            <a:r>
              <a:rPr lang="zh-TW" altLang="en-US" sz="2400" b="0" dirty="0" smtClean="0"/>
              <a:t>。（</a:t>
            </a:r>
            <a:r>
              <a:rPr lang="en-US" altLang="zh-TW" sz="2400" b="0" dirty="0"/>
              <a:t>97.01.01</a:t>
            </a:r>
            <a:r>
              <a:rPr lang="zh-TW" altLang="en-US" sz="2400" b="0" dirty="0" smtClean="0"/>
              <a:t>）</a:t>
            </a:r>
            <a:r>
              <a:rPr lang="zh-TW" altLang="en-US" sz="2400" b="0" dirty="0" smtClean="0">
                <a:latin typeface="標楷體" panose="03000509000000000000" pitchFamily="65" charset="-120"/>
              </a:rPr>
              <a:t>（</a:t>
            </a:r>
            <a:r>
              <a:rPr lang="zh-TW" altLang="en-US" sz="2400" u="sng" dirty="0" smtClean="0">
                <a:latin typeface="標楷體" panose="03000509000000000000" pitchFamily="65" charset="-120"/>
              </a:rPr>
              <a:t>考量減輕相關業者之經濟衝擊，實施日期由原訂</a:t>
            </a:r>
            <a:r>
              <a:rPr lang="en-US" altLang="zh-TW" sz="2400" u="sng" dirty="0" smtClean="0"/>
              <a:t>96.09.01</a:t>
            </a:r>
            <a:r>
              <a:rPr lang="zh-TW" altLang="en-US" sz="2400" u="sng" dirty="0" smtClean="0"/>
              <a:t>延後於</a:t>
            </a:r>
            <a:r>
              <a:rPr lang="en-US" altLang="zh-TW" sz="2400" u="sng" dirty="0"/>
              <a:t>97.01.01</a:t>
            </a:r>
            <a:r>
              <a:rPr lang="zh-TW" altLang="en-US" sz="2400" b="0" dirty="0" smtClean="0">
                <a:latin typeface="標楷體" panose="03000509000000000000" pitchFamily="65" charset="-120"/>
              </a:rPr>
              <a:t>）</a:t>
            </a:r>
            <a:endParaRPr lang="en-US" altLang="zh-TW" sz="2400" b="0" dirty="0" smtClean="0">
              <a:latin typeface="標楷體" panose="03000509000000000000" pitchFamily="65" charset="-120"/>
            </a:endParaRPr>
          </a:p>
          <a:p>
            <a:r>
              <a:rPr lang="zh-TW" altLang="en-US" sz="2400" b="0" dirty="0">
                <a:latin typeface="標楷體" panose="03000509000000000000" pitchFamily="65" charset="-120"/>
              </a:rPr>
              <a:t>費率加重</a:t>
            </a:r>
            <a:r>
              <a:rPr lang="en-US" altLang="zh-TW" sz="2400" b="0" dirty="0">
                <a:latin typeface="標楷體" panose="03000509000000000000" pitchFamily="65" charset="-120"/>
              </a:rPr>
              <a:t>100</a:t>
            </a:r>
            <a:r>
              <a:rPr lang="zh-TW" altLang="en-US" sz="2400" b="0" dirty="0" smtClean="0">
                <a:latin typeface="標楷體" panose="03000509000000000000" pitchFamily="65" charset="-120"/>
              </a:rPr>
              <a:t>％前</a:t>
            </a:r>
            <a:r>
              <a:rPr lang="zh-TW" altLang="en-US" sz="2400" b="0" dirty="0" smtClean="0"/>
              <a:t>容器標籤使用</a:t>
            </a:r>
            <a:r>
              <a:rPr lang="en-US" altLang="zh-TW" sz="2400" b="0" dirty="0"/>
              <a:t>PVC </a:t>
            </a:r>
            <a:r>
              <a:rPr lang="zh-TW" altLang="en-US" sz="2400" b="0" dirty="0"/>
              <a:t>材質</a:t>
            </a:r>
            <a:r>
              <a:rPr lang="zh-TW" altLang="en-US" sz="2400" b="0" dirty="0" smtClean="0"/>
              <a:t>者約</a:t>
            </a:r>
            <a:r>
              <a:rPr lang="en-US" altLang="zh-TW" sz="2400" b="0" dirty="0" smtClean="0"/>
              <a:t>80</a:t>
            </a:r>
            <a:r>
              <a:rPr lang="zh-TW" altLang="en-US" sz="2400" b="0" dirty="0" smtClean="0">
                <a:latin typeface="標楷體" panose="03000509000000000000" pitchFamily="65" charset="-120"/>
              </a:rPr>
              <a:t>％，</a:t>
            </a:r>
            <a:r>
              <a:rPr lang="en-US" altLang="zh-TW" sz="2400" b="0" dirty="0"/>
              <a:t>97</a:t>
            </a:r>
            <a:r>
              <a:rPr lang="zh-TW" altLang="en-US" sz="2400" b="0" dirty="0" smtClean="0">
                <a:latin typeface="標楷體" panose="03000509000000000000" pitchFamily="65" charset="-120"/>
              </a:rPr>
              <a:t>年後即陡降至</a:t>
            </a:r>
            <a:r>
              <a:rPr lang="en-US" altLang="zh-TW" sz="2400" b="0" dirty="0" smtClean="0">
                <a:latin typeface="標楷體" panose="03000509000000000000" pitchFamily="65" charset="-120"/>
              </a:rPr>
              <a:t>40</a:t>
            </a:r>
            <a:r>
              <a:rPr lang="zh-TW" altLang="en-US" sz="2400" b="0" dirty="0" smtClean="0">
                <a:latin typeface="標楷體" panose="03000509000000000000" pitchFamily="65" charset="-120"/>
              </a:rPr>
              <a:t>％</a:t>
            </a:r>
            <a:endParaRPr lang="en-US" altLang="zh-TW" sz="2400" b="0" dirty="0" smtClean="0">
              <a:latin typeface="標楷體" panose="03000509000000000000" pitchFamily="65" charset="-120"/>
            </a:endParaRPr>
          </a:p>
          <a:p>
            <a:r>
              <a:rPr lang="zh-TW" altLang="en-US" sz="2400" b="0" dirty="0" smtClean="0">
                <a:latin typeface="標楷體" panose="03000509000000000000" pitchFamily="65" charset="-120"/>
              </a:rPr>
              <a:t>聲請人與主要競爭廠商於追繳差額後（前未依法據實申報）</a:t>
            </a:r>
            <a:r>
              <a:rPr lang="zh-TW" altLang="en-US" sz="2400" u="sng" dirty="0" smtClean="0">
                <a:latin typeface="標楷體" panose="03000509000000000000" pitchFamily="65" charset="-120"/>
              </a:rPr>
              <a:t>皆已使用不含</a:t>
            </a:r>
            <a:r>
              <a:rPr lang="en-US" altLang="zh-TW" sz="2400" u="sng" dirty="0" smtClean="0"/>
              <a:t>PVC </a:t>
            </a:r>
            <a:r>
              <a:rPr lang="zh-TW" altLang="en-US" sz="2400" u="sng" dirty="0" smtClean="0"/>
              <a:t>材質附件</a:t>
            </a:r>
            <a:endParaRPr lang="zh-TW" altLang="en-US" sz="2400" u="sng" dirty="0"/>
          </a:p>
          <a:p>
            <a:endParaRPr lang="en-US" altLang="zh-TW" sz="3600" dirty="0" smtClean="0"/>
          </a:p>
          <a:p>
            <a:pPr lvl="1"/>
            <a:endParaRPr lang="zh-TW" altLang="en-US" sz="3600" dirty="0"/>
          </a:p>
        </p:txBody>
      </p:sp>
      <p:pic>
        <p:nvPicPr>
          <p:cNvPr id="4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888" y="5424407"/>
            <a:ext cx="1345753" cy="120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0" y="6446575"/>
            <a:ext cx="670560" cy="411425"/>
          </a:xfrm>
        </p:spPr>
        <p:txBody>
          <a:bodyPr/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749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E850C6E-6ED8-4A5D-9111-CFAF96C2BB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id="{DF73FA61-8E75-4CA4-817D-9EAF8BBA1647}"/>
              </a:ext>
            </a:extLst>
          </p:cNvPr>
          <p:cNvSpPr txBox="1">
            <a:spLocks noChangeArrowheads="1"/>
          </p:cNvSpPr>
          <p:nvPr/>
        </p:nvSpPr>
        <p:spPr>
          <a:xfrm>
            <a:off x="5981700" y="5542483"/>
            <a:ext cx="3073141" cy="76159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資源回收網：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https://recycle.epa.gov.tw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zh-TW" altLang="en-US" sz="21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資源回收電子報：</a:t>
            </a:r>
            <a:endParaRPr lang="en-US" altLang="zh-TW" sz="21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https://r-paper.epa.gov.tw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 descr="IMG_69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6413" y="5923278"/>
            <a:ext cx="690573" cy="75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2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A9629B-4ED5-4DBE-85F3-C02E5B679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廢清法架構下的廢棄物分類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1BE873F-8DB3-495F-BE24-036840625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405" y="2101010"/>
            <a:ext cx="4032250" cy="2590800"/>
          </a:xfrm>
          <a:prstGeom prst="rect">
            <a:avLst/>
          </a:prstGeom>
          <a:ln w="19050">
            <a:solidFill>
              <a:srgbClr val="00B050"/>
            </a:solidFill>
            <a:prstDash val="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2000" b="1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117E099F-9DBD-4A25-B6DB-BA828D27F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5656263"/>
            <a:ext cx="2087562" cy="40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zh-TW"/>
            </a:defPPr>
            <a:lvl1pPr algn="ctr">
              <a:spcBef>
                <a:spcPct val="50000"/>
              </a:spcBef>
              <a:defRPr sz="2000" b="1">
                <a:ea typeface="標楷體" pitchFamily="65" charset="-120"/>
              </a:defRPr>
            </a:lvl1pPr>
          </a:lstStyle>
          <a:p>
            <a:r>
              <a:rPr lang="zh-TW" altLang="en-US" dirty="0"/>
              <a:t>有害事業廢棄物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417D93F0-EC97-457F-B5E2-ABED48B34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4889500"/>
            <a:ext cx="2089150" cy="40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zh-TW"/>
            </a:defPPr>
            <a:lvl1pPr algn="ctr">
              <a:spcBef>
                <a:spcPct val="50000"/>
              </a:spcBef>
              <a:defRPr sz="2000" b="1">
                <a:ea typeface="標楷體" pitchFamily="65" charset="-120"/>
              </a:defRPr>
            </a:lvl1pPr>
          </a:lstStyle>
          <a:p>
            <a:r>
              <a:rPr lang="zh-TW" altLang="en-US" dirty="0"/>
              <a:t>一般事業廢棄物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171BAA4D-C0D8-4987-8C09-1CF5C41C9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2898775"/>
            <a:ext cx="1584325" cy="40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zh-TW"/>
            </a:defPPr>
            <a:lvl1pPr algn="ctr">
              <a:spcBef>
                <a:spcPct val="50000"/>
              </a:spcBef>
              <a:defRPr sz="2000" b="1">
                <a:ea typeface="標楷體" pitchFamily="65" charset="-120"/>
              </a:defRPr>
            </a:lvl1pPr>
          </a:lstStyle>
          <a:p>
            <a:r>
              <a:rPr lang="zh-TW" altLang="en-US"/>
              <a:t>巨大垃圾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A68F61EA-2811-46C3-AAA6-02C65E38F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628775"/>
            <a:ext cx="1584325" cy="40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 b="1" dirty="0">
                <a:ea typeface="標楷體" pitchFamily="65" charset="-120"/>
              </a:rPr>
              <a:t>一般垃圾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5D5350D9-8B49-4279-BE89-1C177FED6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2249488"/>
            <a:ext cx="1584325" cy="40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zh-TW"/>
            </a:defPPr>
            <a:lvl1pPr algn="ctr">
              <a:spcBef>
                <a:spcPct val="50000"/>
              </a:spcBef>
              <a:defRPr sz="2000" b="1">
                <a:ea typeface="標楷體" pitchFamily="65" charset="-120"/>
              </a:defRPr>
            </a:lvl1pPr>
          </a:lstStyle>
          <a:p>
            <a:r>
              <a:rPr lang="zh-TW" altLang="en-US"/>
              <a:t>廚餘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62FAE954-C5F4-4A11-9986-B16D1892E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3521075"/>
            <a:ext cx="1584325" cy="406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zh-TW"/>
            </a:defPPr>
            <a:lvl1pPr algn="ctr">
              <a:spcBef>
                <a:spcPct val="50000"/>
              </a:spcBef>
              <a:defRPr sz="2000" b="1">
                <a:ea typeface="標楷體" pitchFamily="65" charset="-120"/>
              </a:defRPr>
            </a:lvl1pPr>
          </a:lstStyle>
          <a:p>
            <a:r>
              <a:rPr lang="zh-TW" altLang="en-US" dirty="0"/>
              <a:t>資源廢棄物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569D6305-0446-43E3-A036-28F0BA27E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0" y="3889375"/>
            <a:ext cx="1584325" cy="711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TW" altLang="en-US" sz="2000" b="1" dirty="0">
                <a:solidFill>
                  <a:schemeClr val="bg1"/>
                </a:solidFill>
                <a:ea typeface="標楷體" pitchFamily="65" charset="-120"/>
              </a:rPr>
              <a:t>公告應回收廢</a:t>
            </a:r>
            <a:r>
              <a:rPr lang="zh-TW" altLang="en-US" sz="2000" b="1" dirty="0">
                <a:solidFill>
                  <a:schemeClr val="bg1"/>
                </a:solidFill>
                <a:ea typeface="標楷體" pitchFamily="65" charset="-120"/>
              </a:rPr>
              <a:t>棄物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26998213-22C9-4066-908D-81DFBAB9E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0" y="2881313"/>
            <a:ext cx="1584325" cy="711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TW" altLang="en-US" sz="2000" b="1" dirty="0">
                <a:solidFill>
                  <a:schemeClr val="bg1"/>
                </a:solidFill>
                <a:ea typeface="標楷體" pitchFamily="65" charset="-120"/>
              </a:rPr>
              <a:t>一般廢</a:t>
            </a:r>
            <a:r>
              <a:rPr lang="zh-TW" altLang="en-US" sz="2000" b="1" dirty="0">
                <a:solidFill>
                  <a:schemeClr val="bg1"/>
                </a:solidFill>
                <a:ea typeface="標楷體" pitchFamily="65" charset="-120"/>
              </a:rPr>
              <a:t>棄物應回收項目</a:t>
            </a:r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2B6CC5F9-7528-4A10-AC28-35E1608EE3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3713" y="2636838"/>
            <a:ext cx="0" cy="2827337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 b="1"/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134E103A-0CFB-4810-85F4-8BEAB3A7A8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5738" y="1844675"/>
            <a:ext cx="0" cy="17272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 b="1"/>
          </a:p>
        </p:txBody>
      </p:sp>
      <p:sp>
        <p:nvSpPr>
          <p:cNvPr id="17" name="Line 21">
            <a:extLst>
              <a:ext uri="{FF2B5EF4-FFF2-40B4-BE49-F238E27FC236}">
                <a16:creationId xmlns:a16="http://schemas.microsoft.com/office/drawing/2014/main" id="{74820C39-D9E5-4AC2-AE0D-DDB0A5961E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6375" y="3886200"/>
            <a:ext cx="287338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 b="1"/>
          </a:p>
        </p:txBody>
      </p:sp>
      <p:sp>
        <p:nvSpPr>
          <p:cNvPr id="18" name="Line 22">
            <a:extLst>
              <a:ext uri="{FF2B5EF4-FFF2-40B4-BE49-F238E27FC236}">
                <a16:creationId xmlns:a16="http://schemas.microsoft.com/office/drawing/2014/main" id="{E917386D-FFC5-4D0C-AC5F-AE7C98D3C5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5300" y="2636838"/>
            <a:ext cx="287338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 b="1"/>
          </a:p>
        </p:txBody>
      </p:sp>
      <p:sp>
        <p:nvSpPr>
          <p:cNvPr id="19" name="Line 24">
            <a:extLst>
              <a:ext uri="{FF2B5EF4-FFF2-40B4-BE49-F238E27FC236}">
                <a16:creationId xmlns:a16="http://schemas.microsoft.com/office/drawing/2014/main" id="{34B33349-C299-466E-AA27-E66FF6D200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2636838"/>
            <a:ext cx="287338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 b="1"/>
          </a:p>
        </p:txBody>
      </p:sp>
      <p:sp>
        <p:nvSpPr>
          <p:cNvPr id="20" name="Line 25">
            <a:extLst>
              <a:ext uri="{FF2B5EF4-FFF2-40B4-BE49-F238E27FC236}">
                <a16:creationId xmlns:a16="http://schemas.microsoft.com/office/drawing/2014/main" id="{24D9BB49-CA0C-4C5C-A5DD-20003A9DAB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5738" y="1844675"/>
            <a:ext cx="287337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 b="1"/>
          </a:p>
        </p:txBody>
      </p:sp>
      <p:sp>
        <p:nvSpPr>
          <p:cNvPr id="21" name="Line 34">
            <a:extLst>
              <a:ext uri="{FF2B5EF4-FFF2-40B4-BE49-F238E27FC236}">
                <a16:creationId xmlns:a16="http://schemas.microsoft.com/office/drawing/2014/main" id="{1AFD1B74-4F8C-4BE1-B751-8C2D2472A7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5738" y="1844675"/>
            <a:ext cx="0" cy="18923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 b="1"/>
          </a:p>
        </p:txBody>
      </p:sp>
      <p:sp>
        <p:nvSpPr>
          <p:cNvPr id="22" name="Line 35">
            <a:extLst>
              <a:ext uri="{FF2B5EF4-FFF2-40B4-BE49-F238E27FC236}">
                <a16:creationId xmlns:a16="http://schemas.microsoft.com/office/drawing/2014/main" id="{21898868-C03B-4516-839C-6D97300A7B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5738" y="5105400"/>
            <a:ext cx="0" cy="72072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 b="1"/>
          </a:p>
        </p:txBody>
      </p:sp>
      <p:sp>
        <p:nvSpPr>
          <p:cNvPr id="23" name="Line 36">
            <a:extLst>
              <a:ext uri="{FF2B5EF4-FFF2-40B4-BE49-F238E27FC236}">
                <a16:creationId xmlns:a16="http://schemas.microsoft.com/office/drawing/2014/main" id="{AF5606A3-C167-4701-9C1D-F4ECC44C0D1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6325" y="3240088"/>
            <a:ext cx="0" cy="1008062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 b="1"/>
          </a:p>
        </p:txBody>
      </p:sp>
      <p:sp>
        <p:nvSpPr>
          <p:cNvPr id="24" name="Line 37">
            <a:extLst>
              <a:ext uri="{FF2B5EF4-FFF2-40B4-BE49-F238E27FC236}">
                <a16:creationId xmlns:a16="http://schemas.microsoft.com/office/drawing/2014/main" id="{973471A7-3F09-40C3-98C2-48B458C75A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6375" y="3886200"/>
            <a:ext cx="287338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 b="1"/>
          </a:p>
        </p:txBody>
      </p:sp>
      <p:sp>
        <p:nvSpPr>
          <p:cNvPr id="25" name="Line 38">
            <a:extLst>
              <a:ext uri="{FF2B5EF4-FFF2-40B4-BE49-F238E27FC236}">
                <a16:creationId xmlns:a16="http://schemas.microsoft.com/office/drawing/2014/main" id="{DB2C3FD5-0DA5-449C-AB06-58AE0D334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5300" y="2636838"/>
            <a:ext cx="287338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 b="1"/>
          </a:p>
        </p:txBody>
      </p:sp>
      <p:sp>
        <p:nvSpPr>
          <p:cNvPr id="26" name="Line 39">
            <a:extLst>
              <a:ext uri="{FF2B5EF4-FFF2-40B4-BE49-F238E27FC236}">
                <a16:creationId xmlns:a16="http://schemas.microsoft.com/office/drawing/2014/main" id="{9822944C-3BE4-4789-931E-61E629ABC1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3713" y="5465763"/>
            <a:ext cx="287337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 b="1"/>
          </a:p>
        </p:txBody>
      </p:sp>
      <p:sp>
        <p:nvSpPr>
          <p:cNvPr id="27" name="Line 40">
            <a:extLst>
              <a:ext uri="{FF2B5EF4-FFF2-40B4-BE49-F238E27FC236}">
                <a16:creationId xmlns:a16="http://schemas.microsoft.com/office/drawing/2014/main" id="{83CFC59B-B1D1-40B4-A9D9-BC48EB2DC87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2636838"/>
            <a:ext cx="287338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 b="1"/>
          </a:p>
        </p:txBody>
      </p:sp>
      <p:sp>
        <p:nvSpPr>
          <p:cNvPr id="28" name="Line 41">
            <a:extLst>
              <a:ext uri="{FF2B5EF4-FFF2-40B4-BE49-F238E27FC236}">
                <a16:creationId xmlns:a16="http://schemas.microsoft.com/office/drawing/2014/main" id="{11686866-5316-432A-A81E-7AA8BC47D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5738" y="1844675"/>
            <a:ext cx="287337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 b="1"/>
          </a:p>
        </p:txBody>
      </p:sp>
      <p:sp>
        <p:nvSpPr>
          <p:cNvPr id="29" name="Line 42">
            <a:extLst>
              <a:ext uri="{FF2B5EF4-FFF2-40B4-BE49-F238E27FC236}">
                <a16:creationId xmlns:a16="http://schemas.microsoft.com/office/drawing/2014/main" id="{267ADEAF-C914-408C-9D32-A302223FB5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5738" y="3114675"/>
            <a:ext cx="287337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 b="1"/>
          </a:p>
        </p:txBody>
      </p:sp>
      <p:sp>
        <p:nvSpPr>
          <p:cNvPr id="30" name="Line 43">
            <a:extLst>
              <a:ext uri="{FF2B5EF4-FFF2-40B4-BE49-F238E27FC236}">
                <a16:creationId xmlns:a16="http://schemas.microsoft.com/office/drawing/2014/main" id="{B7AA0A33-82A8-42B2-8B70-1ABCCA9AA2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5738" y="3736975"/>
            <a:ext cx="287337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 b="1"/>
          </a:p>
        </p:txBody>
      </p:sp>
      <p:sp>
        <p:nvSpPr>
          <p:cNvPr id="31" name="Line 44">
            <a:extLst>
              <a:ext uri="{FF2B5EF4-FFF2-40B4-BE49-F238E27FC236}">
                <a16:creationId xmlns:a16="http://schemas.microsoft.com/office/drawing/2014/main" id="{642F77DA-DE7D-4B25-8FE3-AA6197EE05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5465763"/>
            <a:ext cx="287338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 b="1"/>
          </a:p>
        </p:txBody>
      </p:sp>
      <p:sp>
        <p:nvSpPr>
          <p:cNvPr id="32" name="Line 45">
            <a:extLst>
              <a:ext uri="{FF2B5EF4-FFF2-40B4-BE49-F238E27FC236}">
                <a16:creationId xmlns:a16="http://schemas.microsoft.com/office/drawing/2014/main" id="{FB7BE48C-CE71-4CAF-BCCB-0B69509F9D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5738" y="5105400"/>
            <a:ext cx="287337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 b="1"/>
          </a:p>
        </p:txBody>
      </p:sp>
      <p:sp>
        <p:nvSpPr>
          <p:cNvPr id="33" name="Line 47">
            <a:extLst>
              <a:ext uri="{FF2B5EF4-FFF2-40B4-BE49-F238E27FC236}">
                <a16:creationId xmlns:a16="http://schemas.microsoft.com/office/drawing/2014/main" id="{4C414D6D-9212-4813-AE10-A3A1E6A8156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8988" y="3736975"/>
            <a:ext cx="287337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 b="1"/>
          </a:p>
        </p:txBody>
      </p:sp>
      <p:sp>
        <p:nvSpPr>
          <p:cNvPr id="34" name="Line 48">
            <a:extLst>
              <a:ext uri="{FF2B5EF4-FFF2-40B4-BE49-F238E27FC236}">
                <a16:creationId xmlns:a16="http://schemas.microsoft.com/office/drawing/2014/main" id="{4B81DCAC-343A-44C9-8953-F527CA5BEF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6325" y="4248150"/>
            <a:ext cx="287338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 b="1"/>
          </a:p>
        </p:txBody>
      </p:sp>
      <p:sp>
        <p:nvSpPr>
          <p:cNvPr id="35" name="Line 49">
            <a:extLst>
              <a:ext uri="{FF2B5EF4-FFF2-40B4-BE49-F238E27FC236}">
                <a16:creationId xmlns:a16="http://schemas.microsoft.com/office/drawing/2014/main" id="{25E53454-55EE-421A-9BF3-BFE611DC5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7913" y="3240088"/>
            <a:ext cx="287337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 b="1"/>
          </a:p>
        </p:txBody>
      </p:sp>
      <p:sp>
        <p:nvSpPr>
          <p:cNvPr id="36" name="Line 50">
            <a:extLst>
              <a:ext uri="{FF2B5EF4-FFF2-40B4-BE49-F238E27FC236}">
                <a16:creationId xmlns:a16="http://schemas.microsoft.com/office/drawing/2014/main" id="{30199C0D-E3E6-4706-9F9D-09C5F21A81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5738" y="2439988"/>
            <a:ext cx="287337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 b="1"/>
          </a:p>
        </p:txBody>
      </p:sp>
      <p:sp>
        <p:nvSpPr>
          <p:cNvPr id="37" name="文字方塊 38">
            <a:extLst>
              <a:ext uri="{FF2B5EF4-FFF2-40B4-BE49-F238E27FC236}">
                <a16:creationId xmlns:a16="http://schemas.microsoft.com/office/drawing/2014/main" id="{C8F95108-1533-4A50-B8BD-3F33B82E7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2852738"/>
            <a:ext cx="1366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000" b="1" dirty="0">
                <a:ea typeface="標楷體" pitchFamily="65" charset="-120"/>
              </a:rPr>
              <a:t>政府負責回收處理</a:t>
            </a:r>
          </a:p>
        </p:txBody>
      </p:sp>
      <p:sp>
        <p:nvSpPr>
          <p:cNvPr id="38" name="文字方塊 39">
            <a:extLst>
              <a:ext uri="{FF2B5EF4-FFF2-40B4-BE49-F238E27FC236}">
                <a16:creationId xmlns:a16="http://schemas.microsoft.com/office/drawing/2014/main" id="{5B0D6D63-9D56-4DFF-99BE-B45275D03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5673725"/>
            <a:ext cx="1366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000" b="1" dirty="0">
                <a:ea typeface="標楷體" pitchFamily="65" charset="-120"/>
              </a:rPr>
              <a:t>業者自行回收處理</a:t>
            </a:r>
          </a:p>
        </p:txBody>
      </p:sp>
      <p:sp>
        <p:nvSpPr>
          <p:cNvPr id="39" name="Oval 40">
            <a:extLst>
              <a:ext uri="{FF2B5EF4-FFF2-40B4-BE49-F238E27FC236}">
                <a16:creationId xmlns:a16="http://schemas.microsoft.com/office/drawing/2014/main" id="{A9D83419-C32E-4A88-A5CD-4B3A66847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3644900"/>
            <a:ext cx="2232025" cy="11525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TW" altLang="en-US" b="1"/>
          </a:p>
        </p:txBody>
      </p:sp>
      <p:sp>
        <p:nvSpPr>
          <p:cNvPr id="40" name="Text Box 41">
            <a:extLst>
              <a:ext uri="{FF2B5EF4-FFF2-40B4-BE49-F238E27FC236}">
                <a16:creationId xmlns:a16="http://schemas.microsoft.com/office/drawing/2014/main" id="{E3B042B5-9D48-4875-8B56-A7325CBE0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8148" y="2051050"/>
            <a:ext cx="46166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zh-TW" altLang="en-US" b="1">
              <a:solidFill>
                <a:srgbClr val="002060"/>
              </a:solidFill>
            </a:endParaRPr>
          </a:p>
        </p:txBody>
      </p:sp>
      <p:sp>
        <p:nvSpPr>
          <p:cNvPr id="41" name="Text Box 42">
            <a:extLst>
              <a:ext uri="{FF2B5EF4-FFF2-40B4-BE49-F238E27FC236}">
                <a16:creationId xmlns:a16="http://schemas.microsoft.com/office/drawing/2014/main" id="{C9C2A523-5E20-4347-95C4-18EE6888B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2820" y="2031160"/>
            <a:ext cx="553998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r>
              <a:rPr lang="zh-TW" altLang="en-US" sz="2400" b="1" dirty="0">
                <a:solidFill>
                  <a:srgbClr val="00B050"/>
                </a:solidFill>
                <a:ea typeface="標楷體" pitchFamily="65" charset="-120"/>
              </a:rPr>
              <a:t>資源回收</a:t>
            </a:r>
          </a:p>
        </p:txBody>
      </p:sp>
      <p:sp>
        <p:nvSpPr>
          <p:cNvPr id="42" name="Text Box 43">
            <a:extLst>
              <a:ext uri="{FF2B5EF4-FFF2-40B4-BE49-F238E27FC236}">
                <a16:creationId xmlns:a16="http://schemas.microsoft.com/office/drawing/2014/main" id="{49B1F39C-5DB3-43CF-82CA-9648FD816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1702" y="3789362"/>
            <a:ext cx="553998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rgbClr val="C00000"/>
                </a:solidFill>
                <a:ea typeface="標楷體" pitchFamily="65" charset="-120"/>
              </a:rPr>
              <a:t>本會權責</a:t>
            </a:r>
          </a:p>
        </p:txBody>
      </p:sp>
      <p:sp>
        <p:nvSpPr>
          <p:cNvPr id="43" name="圓角矩形 86">
            <a:extLst>
              <a:ext uri="{FF2B5EF4-FFF2-40B4-BE49-F238E27FC236}">
                <a16:creationId xmlns:a16="http://schemas.microsoft.com/office/drawing/2014/main" id="{9154DB9E-1E21-4820-91CB-D1F6E183D495}"/>
              </a:ext>
            </a:extLst>
          </p:cNvPr>
          <p:cNvSpPr/>
          <p:nvPr/>
        </p:nvSpPr>
        <p:spPr>
          <a:xfrm>
            <a:off x="341442" y="3554413"/>
            <a:ext cx="1134933" cy="64881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ea typeface="標楷體" pitchFamily="65" charset="-120"/>
              </a:rPr>
              <a:t>廢棄物</a:t>
            </a:r>
            <a:endParaRPr lang="zh-TW" altLang="en-US" dirty="0"/>
          </a:p>
        </p:txBody>
      </p:sp>
      <p:sp>
        <p:nvSpPr>
          <p:cNvPr id="44" name="圓角矩形 46">
            <a:extLst>
              <a:ext uri="{FF2B5EF4-FFF2-40B4-BE49-F238E27FC236}">
                <a16:creationId xmlns:a16="http://schemas.microsoft.com/office/drawing/2014/main" id="{7B472AE3-300C-42AF-9A2C-E10CF7C25981}"/>
              </a:ext>
            </a:extLst>
          </p:cNvPr>
          <p:cNvSpPr/>
          <p:nvPr/>
        </p:nvSpPr>
        <p:spPr>
          <a:xfrm>
            <a:off x="2069798" y="2358467"/>
            <a:ext cx="1638602" cy="54030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zh-TW" altLang="en-US" b="1" dirty="0">
                <a:ea typeface="標楷體" pitchFamily="65" charset="-120"/>
              </a:rPr>
              <a:t>一般廢棄物</a:t>
            </a:r>
          </a:p>
        </p:txBody>
      </p:sp>
      <p:sp>
        <p:nvSpPr>
          <p:cNvPr id="45" name="圓角矩形 47">
            <a:extLst>
              <a:ext uri="{FF2B5EF4-FFF2-40B4-BE49-F238E27FC236}">
                <a16:creationId xmlns:a16="http://schemas.microsoft.com/office/drawing/2014/main" id="{2812CC4F-DF93-4886-9B3F-B6F2E0BBB24E}"/>
              </a:ext>
            </a:extLst>
          </p:cNvPr>
          <p:cNvSpPr/>
          <p:nvPr/>
        </p:nvSpPr>
        <p:spPr>
          <a:xfrm>
            <a:off x="2088890" y="5194021"/>
            <a:ext cx="1619510" cy="54030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zh-TW" altLang="en-US" b="1" dirty="0">
                <a:ea typeface="標楷體" pitchFamily="65" charset="-120"/>
              </a:rPr>
              <a:t>事業廢棄物</a:t>
            </a:r>
          </a:p>
        </p:txBody>
      </p:sp>
      <p:sp>
        <p:nvSpPr>
          <p:cNvPr id="46" name="Line 45">
            <a:extLst>
              <a:ext uri="{FF2B5EF4-FFF2-40B4-BE49-F238E27FC236}">
                <a16:creationId xmlns:a16="http://schemas.microsoft.com/office/drawing/2014/main" id="{04C7BE37-1D63-4BAF-BF06-88A945337B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5737" y="5806531"/>
            <a:ext cx="287337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 b="1"/>
          </a:p>
        </p:txBody>
      </p:sp>
      <p:sp>
        <p:nvSpPr>
          <p:cNvPr id="47" name="投影片編號版面配置區 4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416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9" grpId="0" animBg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公告應</a:t>
            </a:r>
            <a:r>
              <a:rPr lang="zh-TW" altLang="en-US" dirty="0" smtClean="0"/>
              <a:t>回收體系</a:t>
            </a:r>
            <a:r>
              <a:rPr lang="zh-TW" altLang="en-US" dirty="0"/>
              <a:t>之現制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829678" y="925726"/>
            <a:ext cx="747753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2000" b="1" i="0" spc="50" dirty="0" smtClean="0">
                <a:ln w="11430">
                  <a:noFill/>
                </a:ln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廢棄物清理法第 </a:t>
            </a:r>
            <a:r>
              <a:rPr lang="en-US" altLang="zh-TW" sz="2000" b="1" i="0" spc="50" dirty="0" smtClean="0">
                <a:ln w="11430">
                  <a:noFill/>
                </a:ln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000" b="1" i="0" spc="50" dirty="0" smtClean="0">
                <a:ln w="11430">
                  <a:noFill/>
                </a:ln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sz="2000" b="1" i="0" spc="50" dirty="0" smtClean="0">
                <a:ln w="11430">
                  <a:noFill/>
                </a:ln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 </a:t>
            </a:r>
            <a:r>
              <a:rPr lang="zh-TW" altLang="en-US" sz="2000" b="1" i="0" spc="50" dirty="0" smtClean="0">
                <a:ln w="11430">
                  <a:noFill/>
                </a:ln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 </a:t>
            </a:r>
            <a:endParaRPr lang="zh-TW" altLang="en-US" sz="2000" b="1" spc="50" dirty="0">
              <a:ln w="11430">
                <a:noFill/>
              </a:ln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740372" y="1318117"/>
            <a:ext cx="7650146" cy="5265876"/>
            <a:chOff x="826680" y="1248943"/>
            <a:chExt cx="7650146" cy="5265876"/>
          </a:xfrm>
        </p:grpSpPr>
        <p:pic>
          <p:nvPicPr>
            <p:cNvPr id="6" name="圖片 5"/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986" y="1248943"/>
              <a:ext cx="7560840" cy="48965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文字方塊 7"/>
            <p:cNvSpPr txBox="1"/>
            <p:nvPr/>
          </p:nvSpPr>
          <p:spPr>
            <a:xfrm>
              <a:off x="826680" y="6145487"/>
              <a:ext cx="1938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第</a:t>
              </a:r>
              <a:r>
                <a:rPr lang="en-US" altLang="zh-TW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15</a:t>
              </a:r>
              <a:r>
                <a:rPr lang="zh-TW" altLang="en-US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、</a:t>
              </a:r>
              <a:r>
                <a:rPr lang="en-US" altLang="zh-TW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16</a:t>
              </a:r>
              <a:r>
                <a:rPr lang="zh-TW" altLang="en-US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、</a:t>
              </a:r>
              <a:r>
                <a:rPr lang="en-US" altLang="zh-TW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19</a:t>
              </a:r>
              <a:r>
                <a:rPr lang="zh-TW" altLang="en-US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條</a:t>
              </a:r>
              <a:endPara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3572098" y="6135816"/>
              <a:ext cx="19034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第</a:t>
              </a:r>
              <a:r>
                <a:rPr lang="en-US" altLang="zh-TW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17</a:t>
              </a:r>
              <a:r>
                <a:rPr lang="zh-TW" altLang="en-US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、</a:t>
              </a:r>
              <a:r>
                <a:rPr lang="en-US" altLang="zh-TW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18</a:t>
              </a:r>
              <a:r>
                <a:rPr lang="zh-TW" altLang="en-US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、</a:t>
              </a:r>
              <a:r>
                <a:rPr lang="en-US" altLang="zh-TW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20</a:t>
              </a:r>
              <a:r>
                <a:rPr lang="zh-TW" altLang="en-US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條</a:t>
              </a:r>
              <a:endPara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6628604" y="6135816"/>
              <a:ext cx="14788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第</a:t>
              </a:r>
              <a:r>
                <a:rPr lang="en-US" altLang="zh-TW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17</a:t>
              </a:r>
              <a:r>
                <a:rPr lang="zh-TW" altLang="en-US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條</a:t>
              </a:r>
              <a:endPara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94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8391" y="212084"/>
            <a:ext cx="7886700" cy="983670"/>
          </a:xfrm>
        </p:spPr>
        <p:txBody>
          <a:bodyPr/>
          <a:lstStyle/>
          <a:p>
            <a:r>
              <a:rPr lang="zh-TW" altLang="en-US" dirty="0" smtClean="0"/>
              <a:t>延伸</a:t>
            </a:r>
            <a:r>
              <a:rPr lang="zh-TW" altLang="en-US" dirty="0"/>
              <a:t>生產</a:t>
            </a:r>
            <a:r>
              <a:rPr lang="zh-TW" altLang="en-US" dirty="0" smtClean="0"/>
              <a:t>者責任制度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069384"/>
            <a:ext cx="8229600" cy="4622598"/>
          </a:xfrm>
        </p:spPr>
        <p:txBody>
          <a:bodyPr/>
          <a:lstStyle/>
          <a:p>
            <a:r>
              <a:rPr lang="zh-TW" altLang="en-US" sz="2400" b="0" dirty="0" smtClean="0">
                <a:solidFill>
                  <a:schemeClr val="tx1"/>
                </a:solidFill>
              </a:rPr>
              <a:t>延伸</a:t>
            </a:r>
            <a:r>
              <a:rPr lang="zh-TW" altLang="en-US" sz="2400" b="0" dirty="0">
                <a:solidFill>
                  <a:schemeClr val="tx1"/>
                </a:solidFill>
              </a:rPr>
              <a:t>生產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者</a:t>
            </a:r>
            <a:r>
              <a:rPr lang="zh-TW" altLang="en-US" sz="2400" b="0" dirty="0">
                <a:solidFill>
                  <a:schemeClr val="tx1"/>
                </a:solidFill>
              </a:rPr>
              <a:t>責任</a:t>
            </a:r>
            <a:br>
              <a:rPr lang="zh-TW" altLang="en-US" sz="2400" b="0" dirty="0">
                <a:solidFill>
                  <a:schemeClr val="tx1"/>
                </a:solidFill>
              </a:rPr>
            </a:br>
            <a:r>
              <a:rPr lang="en-US" altLang="zh-TW" sz="2400" b="0" dirty="0">
                <a:solidFill>
                  <a:schemeClr val="tx1"/>
                </a:solidFill>
              </a:rPr>
              <a:t>(Extended Producer Responsibility, EPR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)</a:t>
            </a:r>
          </a:p>
          <a:p>
            <a:r>
              <a:rPr lang="zh-TW" altLang="en-US" sz="2400" b="0" dirty="0">
                <a:solidFill>
                  <a:schemeClr val="tx1"/>
                </a:solidFill>
              </a:rPr>
              <a:t>經濟合作暨發展組織（</a:t>
            </a:r>
            <a:r>
              <a:rPr lang="en-US" altLang="zh-TW" sz="2400" b="0" dirty="0">
                <a:solidFill>
                  <a:schemeClr val="tx1"/>
                </a:solidFill>
              </a:rPr>
              <a:t>Organization for Economic 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Cooperation </a:t>
            </a:r>
            <a:r>
              <a:rPr lang="en-US" altLang="zh-TW" sz="2400" b="0" dirty="0">
                <a:solidFill>
                  <a:schemeClr val="tx1"/>
                </a:solidFill>
              </a:rPr>
              <a:t>and Development, OECD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）</a:t>
            </a:r>
            <a:r>
              <a:rPr lang="zh-TW" altLang="en-US" sz="2400" b="0" dirty="0">
                <a:solidFill>
                  <a:schemeClr val="tx1"/>
                </a:solidFill>
              </a:rPr>
              <a:t>將</a:t>
            </a:r>
            <a:r>
              <a:rPr lang="en-US" altLang="zh-TW" sz="2400" b="0" dirty="0">
                <a:solidFill>
                  <a:schemeClr val="tx1"/>
                </a:solidFill>
              </a:rPr>
              <a:t>EPR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定義為</a:t>
            </a:r>
            <a:r>
              <a:rPr lang="zh-TW" altLang="en-US" sz="2400" b="0" dirty="0">
                <a:solidFill>
                  <a:schemeClr val="tx1"/>
                </a:solidFill>
              </a:rPr>
              <a:t>：</a:t>
            </a:r>
            <a:r>
              <a:rPr lang="en-US" altLang="zh-TW" sz="2400" b="0" dirty="0">
                <a:solidFill>
                  <a:schemeClr val="tx1"/>
                </a:solidFill>
              </a:rPr>
              <a:t/>
            </a:r>
            <a:br>
              <a:rPr lang="en-US" altLang="zh-TW" sz="2400" b="0" dirty="0">
                <a:solidFill>
                  <a:schemeClr val="tx1"/>
                </a:solidFill>
              </a:rPr>
            </a:br>
            <a:r>
              <a:rPr lang="zh-TW" altLang="en-US" sz="2400" b="0" dirty="0" smtClean="0">
                <a:solidFill>
                  <a:schemeClr val="tx1"/>
                </a:solidFill>
              </a:rPr>
              <a:t>「將製造者的實質或財務責任延伸至消費後階段的一種環境政策方法</a:t>
            </a:r>
            <a:r>
              <a:rPr lang="zh-TW" altLang="en-US" sz="2400" b="0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」所謂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EPR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必須具有兩種特徵一</a:t>
            </a:r>
            <a:r>
              <a:rPr lang="zh-TW" altLang="en-US" sz="2400" b="0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、將責任（部分責任或全部責任；實務責任或財務責任）移轉到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製造者</a:t>
            </a:r>
            <a:r>
              <a:rPr lang="zh-TW" altLang="en-US" sz="2400" b="0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；二、提供誘因給</a:t>
            </a:r>
            <a:r>
              <a:rPr lang="zh-TW" altLang="en-US" sz="2400" b="0" dirty="0">
                <a:solidFill>
                  <a:schemeClr val="tx1"/>
                </a:solidFill>
              </a:rPr>
              <a:t>製造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者進行環境化設計</a:t>
            </a:r>
            <a:endParaRPr lang="en-US" altLang="zh-TW" sz="2400" b="0" dirty="0" smtClean="0">
              <a:solidFill>
                <a:schemeClr val="tx1"/>
              </a:solidFill>
            </a:endParaRPr>
          </a:p>
          <a:p>
            <a:r>
              <a:rPr lang="en-US" altLang="zh-TW" sz="2400" b="0" dirty="0" smtClean="0">
                <a:solidFill>
                  <a:schemeClr val="tx1"/>
                </a:solidFill>
              </a:rPr>
              <a:t>Extended </a:t>
            </a:r>
            <a:r>
              <a:rPr lang="en-US" altLang="zh-TW" sz="2400" b="0" dirty="0">
                <a:solidFill>
                  <a:schemeClr val="tx1"/>
                </a:solidFill>
              </a:rPr>
              <a:t>Producer Responsibility (EPR) is a policy approach under which producers are given a significant responsibility – financial and/or physical – for the treatment or disposal of post-consumer products</a:t>
            </a:r>
            <a:r>
              <a:rPr lang="en-US" altLang="zh-TW" sz="2400" b="0" dirty="0" smtClean="0">
                <a:solidFill>
                  <a:schemeClr val="tx1"/>
                </a:solidFill>
              </a:rPr>
              <a:t>.</a:t>
            </a:r>
            <a:r>
              <a:rPr lang="en-US" altLang="zh-TW" sz="2400" b="0" i="1" u="sng" dirty="0">
                <a:solidFill>
                  <a:schemeClr val="tx1"/>
                </a:solidFill>
                <a:hlinkClick r:id="rId3"/>
              </a:rPr>
              <a:t> </a:t>
            </a:r>
            <a:r>
              <a:rPr lang="en-US" altLang="zh-TW" sz="2400" b="0" i="1" u="sng" dirty="0">
                <a:hlinkClick r:id="rId3"/>
              </a:rPr>
              <a:t>Extended Producer Responsibility: A Guidance Manual for Governments</a:t>
            </a:r>
            <a:r>
              <a:rPr lang="en-US" altLang="zh-TW" sz="2400" b="0" i="1" u="sng" dirty="0"/>
              <a:t>,2001</a:t>
            </a:r>
            <a:endParaRPr lang="zh-TW" altLang="en-US" sz="2400" b="0" i="1" u="sng" dirty="0"/>
          </a:p>
          <a:p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0" y="6446575"/>
            <a:ext cx="670560" cy="411425"/>
          </a:xfrm>
        </p:spPr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991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資源回收管理基金用途與分配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4" name="內容版面配置區 4"/>
          <p:cNvSpPr txBox="1">
            <a:spLocks/>
          </p:cNvSpPr>
          <p:nvPr/>
        </p:nvSpPr>
        <p:spPr>
          <a:xfrm>
            <a:off x="685800" y="1064306"/>
            <a:ext cx="8229600" cy="33335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-355600">
              <a:lnSpc>
                <a:spcPct val="100000"/>
              </a:lnSpc>
              <a:spcBef>
                <a:spcPct val="40000"/>
              </a:spcBef>
              <a:buClr>
                <a:srgbClr val="006600"/>
              </a:buClr>
              <a:buSzPct val="120000"/>
              <a:buFont typeface="Symbol" pitchFamily="18" charset="2"/>
              <a:buChar char="¨"/>
              <a:tabLst>
                <a:tab pos="1884363" algn="l"/>
              </a:tabLst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信託基金：屬代管業者繳費，用於支付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回收清除處理補貼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1" indent="0">
              <a:lnSpc>
                <a:spcPct val="100000"/>
              </a:lnSpc>
              <a:spcBef>
                <a:spcPct val="40000"/>
              </a:spcBef>
              <a:buClr>
                <a:srgbClr val="006600"/>
              </a:buClr>
              <a:buSzPct val="120000"/>
              <a:buNone/>
              <a:tabLst>
                <a:tab pos="1884363" algn="l"/>
              </a:tabLst>
            </a:pP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費</a:t>
            </a:r>
            <a:r>
              <a:rPr lang="zh-TW" altLang="en-US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占基金總收入約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80%</a:t>
            </a:r>
            <a:r>
              <a:rPr lang="zh-TW" altLang="en-US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355600" lvl="1" indent="-355600">
              <a:lnSpc>
                <a:spcPct val="100000"/>
              </a:lnSpc>
              <a:spcBef>
                <a:spcPct val="40000"/>
              </a:spcBef>
              <a:buClr>
                <a:srgbClr val="006600"/>
              </a:buClr>
              <a:buSzPct val="120000"/>
              <a:buFont typeface="Symbol" pitchFamily="18" charset="2"/>
              <a:buChar char="¨"/>
              <a:tabLst>
                <a:tab pos="1884363" algn="l"/>
              </a:tabLst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非營業基金：統籌運用於推動資源回收業務相關之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補助及     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1" indent="0">
              <a:lnSpc>
                <a:spcPct val="100000"/>
              </a:lnSpc>
              <a:spcBef>
                <a:spcPct val="40000"/>
              </a:spcBef>
              <a:buClr>
                <a:srgbClr val="006600"/>
              </a:buClr>
              <a:buSzPct val="120000"/>
              <a:buNone/>
              <a:tabLst>
                <a:tab pos="1884363" algn="l"/>
              </a:tabLst>
            </a:pP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獎勵地方政府、責任業者及回收處理業者查核、宣導、調   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1" indent="0">
              <a:lnSpc>
                <a:spcPct val="100000"/>
              </a:lnSpc>
              <a:spcBef>
                <a:spcPct val="40000"/>
              </a:spcBef>
              <a:buClr>
                <a:srgbClr val="006600"/>
              </a:buClr>
              <a:buSzPct val="120000"/>
              <a:buNone/>
              <a:tabLst>
                <a:tab pos="1884363" algn="l"/>
              </a:tabLst>
            </a:pP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查研究發展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行政庶務管理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等，占基金總收入約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20%</a:t>
            </a:r>
            <a:r>
              <a:rPr lang="zh-TW" altLang="en-US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 。</a:t>
            </a:r>
            <a:endParaRPr lang="en-US" altLang="zh-TW" b="1" dirty="0" smtClean="0">
              <a:solidFill>
                <a:schemeClr val="accent2"/>
              </a:solidFill>
              <a:latin typeface="標楷體" pitchFamily="65" charset="-120"/>
              <a:ea typeface="標楷體" pitchFamily="65" charset="-120"/>
            </a:endParaRPr>
          </a:p>
          <a:p>
            <a:pPr marL="355600" lvl="1" indent="-355600">
              <a:lnSpc>
                <a:spcPct val="100000"/>
              </a:lnSpc>
              <a:spcBef>
                <a:spcPct val="40000"/>
              </a:spcBef>
              <a:buClr>
                <a:srgbClr val="006600"/>
              </a:buClr>
              <a:buSzPct val="120000"/>
              <a:buFont typeface="Symbol" pitchFamily="18" charset="2"/>
              <a:buChar char="¨"/>
              <a:tabLst>
                <a:tab pos="1884363" algn="l"/>
              </a:tabLst>
            </a:pP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上述基金編列內容，需立法院依預算法審議通過後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據以執行</a:t>
            </a:r>
            <a:r>
              <a:rPr lang="zh-TW" altLang="en-US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b="1" dirty="0">
              <a:solidFill>
                <a:schemeClr val="accent2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685800" y="4237912"/>
            <a:ext cx="8387079" cy="2406487"/>
            <a:chOff x="-102242" y="3645024"/>
            <a:chExt cx="9175121" cy="2592289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9339" y="4138129"/>
              <a:ext cx="3898217" cy="1883160"/>
            </a:xfrm>
            <a:prstGeom prst="rect">
              <a:avLst/>
            </a:prstGeom>
          </p:spPr>
        </p:pic>
        <p:pic>
          <p:nvPicPr>
            <p:cNvPr id="7" name="Picture 5" descr="800-3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45142" y="4276888"/>
              <a:ext cx="1727737" cy="1655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800-3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2242" y="3645024"/>
              <a:ext cx="3197099" cy="259228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2875856" y="4625975"/>
              <a:ext cx="1395412" cy="1211262"/>
              <a:chOff x="1681" y="3463"/>
              <a:chExt cx="879" cy="763"/>
            </a:xfrm>
          </p:grpSpPr>
          <p:sp>
            <p:nvSpPr>
              <p:cNvPr id="12" name="AutoShape 15"/>
              <p:cNvSpPr>
                <a:spLocks noChangeArrowheads="1"/>
              </p:cNvSpPr>
              <p:nvPr/>
            </p:nvSpPr>
            <p:spPr bwMode="auto">
              <a:xfrm rot="1269343" flipH="1">
                <a:off x="1681" y="3463"/>
                <a:ext cx="879" cy="482"/>
              </a:xfrm>
              <a:prstGeom prst="notchedRightArrow">
                <a:avLst>
                  <a:gd name="adj1" fmla="val 47259"/>
                  <a:gd name="adj2" fmla="val 42138"/>
                </a:avLst>
              </a:prstGeom>
              <a:gradFill rotWithShape="1">
                <a:gsLst>
                  <a:gs pos="0">
                    <a:srgbClr val="FF0000"/>
                  </a:gs>
                  <a:gs pos="50000">
                    <a:srgbClr val="FF0000">
                      <a:gamma/>
                      <a:shade val="77255"/>
                      <a:invGamma/>
                    </a:srgbClr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" name="Text Box 16"/>
              <p:cNvSpPr txBox="1">
                <a:spLocks noChangeArrowheads="1"/>
              </p:cNvSpPr>
              <p:nvPr/>
            </p:nvSpPr>
            <p:spPr bwMode="auto">
              <a:xfrm>
                <a:off x="1774" y="3861"/>
                <a:ext cx="709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3200" b="1" i="1">
                    <a:solidFill>
                      <a:srgbClr val="FF0000"/>
                    </a:solidFill>
                  </a:rPr>
                  <a:t>80%</a:t>
                </a:r>
              </a:p>
            </p:txBody>
          </p:sp>
        </p:grpSp>
        <p:sp>
          <p:nvSpPr>
            <p:cNvPr id="10" name="文字方塊 9"/>
            <p:cNvSpPr txBox="1"/>
            <p:nvPr/>
          </p:nvSpPr>
          <p:spPr>
            <a:xfrm>
              <a:off x="899591" y="4783607"/>
              <a:ext cx="1475830" cy="7625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zh-TW" altLang="en-US" sz="4000" b="1" i="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ea"/>
                  <a:ea typeface="+mj-ea"/>
                </a:rPr>
                <a:t>信託</a:t>
              </a:r>
              <a:endParaRPr lang="zh-TW" altLang="en-US" sz="4000" b="1" i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491506" y="4906717"/>
              <a:ext cx="1485666" cy="59677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zh-TW" altLang="en-US" sz="3000" b="1" i="0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j-ea"/>
                  <a:ea typeface="+mj-ea"/>
                </a:rPr>
                <a:t>非營業</a:t>
              </a:r>
              <a:endParaRPr lang="zh-TW" altLang="en-US" sz="3000" b="1" i="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7087930" y="5569766"/>
            <a:ext cx="811212" cy="727075"/>
            <a:chOff x="4183" y="3634"/>
            <a:chExt cx="511" cy="458"/>
          </a:xfrm>
        </p:grpSpPr>
        <p:sp>
          <p:nvSpPr>
            <p:cNvPr id="15" name="AutoShape 18"/>
            <p:cNvSpPr>
              <a:spLocks noChangeArrowheads="1"/>
            </p:cNvSpPr>
            <p:nvPr/>
          </p:nvSpPr>
          <p:spPr bwMode="auto">
            <a:xfrm rot="-1579638">
              <a:off x="4201" y="3634"/>
              <a:ext cx="350" cy="261"/>
            </a:xfrm>
            <a:prstGeom prst="notchedRightArrow">
              <a:avLst>
                <a:gd name="adj1" fmla="val 36519"/>
                <a:gd name="adj2" fmla="val 42968"/>
              </a:avLst>
            </a:prstGeom>
            <a:gradFill rotWithShape="1">
              <a:gsLst>
                <a:gs pos="0">
                  <a:srgbClr val="FF0000"/>
                </a:gs>
                <a:gs pos="50000">
                  <a:srgbClr val="FF0000">
                    <a:gamma/>
                    <a:shade val="77255"/>
                    <a:invGamma/>
                  </a:srgbClr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4183" y="3861"/>
              <a:ext cx="51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b="1" i="1">
                  <a:solidFill>
                    <a:srgbClr val="FF0000"/>
                  </a:solidFill>
                </a:rPr>
                <a:t>20%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415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C9A563-6069-494F-AECD-9D9B32C10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510" y="227849"/>
            <a:ext cx="8100691" cy="668687"/>
          </a:xfrm>
        </p:spPr>
        <p:txBody>
          <a:bodyPr/>
          <a:lstStyle/>
          <a:p>
            <a:r>
              <a:rPr lang="zh-TW" altLang="en-US" dirty="0" smtClean="0"/>
              <a:t>應回收廢棄物相關管理法規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>
          <a:xfrm>
            <a:off x="609599" y="991846"/>
            <a:ext cx="8313683" cy="5789954"/>
          </a:xfrm>
        </p:spPr>
        <p:txBody>
          <a:bodyPr/>
          <a:lstStyle/>
          <a:p>
            <a:pPr>
              <a:buNone/>
            </a:pPr>
            <a:r>
              <a:rPr lang="zh-TW" altLang="en-US" sz="2400" b="0" dirty="0" smtClean="0">
                <a:solidFill>
                  <a:schemeClr val="tx1"/>
                </a:solidFill>
                <a:latin typeface="標楷體" pitchFamily="65" charset="-120"/>
              </a:rPr>
              <a:t>廢棄物清理法第</a:t>
            </a:r>
            <a:r>
              <a:rPr lang="en-US" altLang="zh-TW" sz="2400" b="0" dirty="0" smtClean="0">
                <a:solidFill>
                  <a:schemeClr val="tx1"/>
                </a:solidFill>
                <a:latin typeface="標楷體" pitchFamily="65" charset="-120"/>
              </a:rPr>
              <a:t>15</a:t>
            </a:r>
            <a:r>
              <a:rPr lang="zh-TW" altLang="en-US" sz="2400" b="0" dirty="0" smtClean="0">
                <a:solidFill>
                  <a:schemeClr val="tx1"/>
                </a:solidFill>
                <a:latin typeface="標楷體" pitchFamily="65" charset="-120"/>
              </a:rPr>
              <a:t>條</a:t>
            </a:r>
            <a:r>
              <a:rPr lang="en-US" altLang="zh-TW" sz="2400" b="0" dirty="0" smtClean="0">
                <a:solidFill>
                  <a:schemeClr val="tx1"/>
                </a:solidFill>
                <a:latin typeface="標楷體" pitchFamily="65" charset="-120"/>
              </a:rPr>
              <a:t>:</a:t>
            </a:r>
          </a:p>
          <a:p>
            <a:r>
              <a:rPr lang="zh-TW" altLang="en-US" sz="2400" b="0" dirty="0" smtClean="0">
                <a:solidFill>
                  <a:schemeClr val="tx1"/>
                </a:solidFill>
                <a:latin typeface="標楷體" pitchFamily="65" charset="-120"/>
              </a:rPr>
              <a:t>物品或其包裝、容器經食用或使用後，足以產生下列性質之一之一般廢棄物，致有嚴重污染環境之虞者，由該物品或其包裝、容器之製造、輸入或原料之製造、輸入業者負責回收、清除、處理，並由販賣業者負責回收、清除工作。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</a:rPr>
              <a:t/>
            </a:r>
            <a:b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</a:rPr>
            </a:br>
            <a:r>
              <a:rPr lang="zh-TW" altLang="en-US" sz="2400" b="0" dirty="0" smtClean="0">
                <a:solidFill>
                  <a:schemeClr val="tx1"/>
                </a:solidFill>
                <a:latin typeface="標楷體" pitchFamily="65" charset="-120"/>
              </a:rPr>
              <a:t>一、不易清除、處理。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</a:rPr>
              <a:t/>
            </a:r>
            <a:b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</a:rPr>
            </a:br>
            <a:r>
              <a:rPr lang="zh-TW" altLang="en-US" sz="2400" b="0" dirty="0" smtClean="0">
                <a:solidFill>
                  <a:schemeClr val="tx1"/>
                </a:solidFill>
                <a:latin typeface="標楷體" pitchFamily="65" charset="-120"/>
              </a:rPr>
              <a:t>二、</a:t>
            </a:r>
            <a:r>
              <a:rPr lang="zh-TW" altLang="en-US" sz="2400" b="0" dirty="0" smtClean="0">
                <a:solidFill>
                  <a:srgbClr val="FF0000"/>
                </a:solidFill>
                <a:latin typeface="標楷體" pitchFamily="65" charset="-120"/>
              </a:rPr>
              <a:t>含長期不易腐化之成分</a:t>
            </a:r>
            <a:r>
              <a:rPr lang="zh-TW" altLang="en-US" sz="2400" b="0" dirty="0" smtClean="0">
                <a:solidFill>
                  <a:schemeClr val="tx1"/>
                </a:solidFill>
                <a:latin typeface="標楷體" pitchFamily="65" charset="-120"/>
              </a:rPr>
              <a:t>。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</a:rPr>
              <a:t/>
            </a:r>
            <a:b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</a:rPr>
            </a:br>
            <a:r>
              <a:rPr lang="zh-TW" altLang="en-US" sz="2400" b="0" dirty="0" smtClean="0">
                <a:solidFill>
                  <a:schemeClr val="tx1"/>
                </a:solidFill>
                <a:latin typeface="標楷體" pitchFamily="65" charset="-120"/>
              </a:rPr>
              <a:t>三、</a:t>
            </a:r>
            <a:r>
              <a:rPr lang="zh-TW" altLang="en-US" sz="2400" b="0" dirty="0" smtClean="0">
                <a:solidFill>
                  <a:srgbClr val="FF0000"/>
                </a:solidFill>
                <a:latin typeface="標楷體" pitchFamily="65" charset="-120"/>
              </a:rPr>
              <a:t>含有害物質之成分</a:t>
            </a:r>
            <a:r>
              <a:rPr lang="zh-TW" altLang="en-US" sz="2400" b="0" dirty="0" smtClean="0">
                <a:solidFill>
                  <a:schemeClr val="tx1"/>
                </a:solidFill>
                <a:latin typeface="標楷體" pitchFamily="65" charset="-120"/>
              </a:rPr>
              <a:t>。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</a:rPr>
              <a:t/>
            </a:r>
            <a:b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</a:rPr>
            </a:br>
            <a:r>
              <a:rPr lang="zh-TW" altLang="en-US" sz="2400" b="0" dirty="0" smtClean="0">
                <a:solidFill>
                  <a:schemeClr val="tx1"/>
                </a:solidFill>
                <a:latin typeface="標楷體" pitchFamily="65" charset="-120"/>
              </a:rPr>
              <a:t>四、具回收再利用之價值。</a:t>
            </a:r>
            <a:endParaRPr lang="en-US" altLang="zh-TW" sz="24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r>
              <a:rPr lang="zh-TW" altLang="en-US" sz="2400" b="0" dirty="0" smtClean="0">
                <a:solidFill>
                  <a:schemeClr val="tx1"/>
                </a:solidFill>
                <a:latin typeface="標楷體" pitchFamily="65" charset="-120"/>
              </a:rPr>
              <a:t>前項物品或其包裝、容器及其應負回收、清除、處理責任之業者範圍，由中央主管機關公告之。</a:t>
            </a:r>
            <a:endParaRPr lang="en-US" altLang="zh-TW" sz="2400" b="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0" indent="0">
              <a:buNone/>
            </a:pPr>
            <a:r>
              <a:rPr lang="en-US" altLang="zh-TW" sz="2400" b="0" dirty="0">
                <a:solidFill>
                  <a:schemeClr val="tx1"/>
                </a:solidFill>
                <a:latin typeface="標楷體" pitchFamily="65" charset="-120"/>
              </a:rPr>
              <a:t>93</a:t>
            </a:r>
            <a:r>
              <a:rPr lang="zh-TW" altLang="en-US" sz="2400" b="0" dirty="0">
                <a:solidFill>
                  <a:schemeClr val="tx1"/>
                </a:solidFill>
                <a:latin typeface="標楷體" pitchFamily="65" charset="-120"/>
              </a:rPr>
              <a:t>年</a:t>
            </a:r>
            <a:r>
              <a:rPr lang="en-US" altLang="zh-TW" sz="2400" b="0" dirty="0">
                <a:solidFill>
                  <a:schemeClr val="tx1"/>
                </a:solidFill>
                <a:latin typeface="標楷體" pitchFamily="65" charset="-120"/>
              </a:rPr>
              <a:t>1</a:t>
            </a:r>
            <a:r>
              <a:rPr lang="zh-TW" altLang="en-US" sz="2400" b="0" dirty="0">
                <a:solidFill>
                  <a:schemeClr val="tx1"/>
                </a:solidFill>
                <a:latin typeface="標楷體" pitchFamily="65" charset="-120"/>
              </a:rPr>
              <a:t>月</a:t>
            </a:r>
            <a:r>
              <a:rPr lang="en-US" altLang="zh-TW" sz="2400" b="0" dirty="0">
                <a:solidFill>
                  <a:schemeClr val="tx1"/>
                </a:solidFill>
                <a:latin typeface="標楷體" pitchFamily="65" charset="-120"/>
              </a:rPr>
              <a:t>1</a:t>
            </a:r>
            <a:r>
              <a:rPr lang="zh-TW" altLang="en-US" sz="2400" b="0" dirty="0">
                <a:solidFill>
                  <a:schemeClr val="tx1"/>
                </a:solidFill>
                <a:latin typeface="標楷體" pitchFamily="65" charset="-120"/>
              </a:rPr>
              <a:t>日實施容器範圍包含</a:t>
            </a:r>
            <a:r>
              <a:rPr lang="zh-TW" altLang="en-US" sz="2400" b="0" dirty="0" smtClean="0">
                <a:solidFill>
                  <a:schemeClr val="tx1"/>
                </a:solidFill>
                <a:latin typeface="標楷體" pitchFamily="65" charset="-120"/>
              </a:rPr>
              <a:t>附件</a:t>
            </a:r>
            <a:r>
              <a:rPr lang="en-US" altLang="zh-TW" sz="2400" b="0" dirty="0" smtClean="0">
                <a:solidFill>
                  <a:schemeClr val="tx1"/>
                </a:solidFill>
                <a:latin typeface="標楷體" pitchFamily="65" charset="-120"/>
              </a:rPr>
              <a:t>:</a:t>
            </a:r>
          </a:p>
          <a:p>
            <a:pPr marL="0" indent="0">
              <a:buNone/>
            </a:pPr>
            <a:r>
              <a:rPr lang="zh-TW" altLang="en-US" sz="2400" b="0" dirty="0" smtClean="0">
                <a:solidFill>
                  <a:schemeClr val="tx1"/>
                </a:solidFill>
                <a:latin typeface="標楷體" pitchFamily="65" charset="-120"/>
              </a:rPr>
              <a:t>容器</a:t>
            </a:r>
            <a:r>
              <a:rPr lang="zh-TW" altLang="en-US" sz="2400" b="0" dirty="0">
                <a:solidFill>
                  <a:schemeClr val="tx1"/>
                </a:solidFill>
                <a:latin typeface="標楷體" pitchFamily="65" charset="-120"/>
              </a:rPr>
              <a:t>包括容器商品之蓋子、提把、座、噴頭、壓嘴、標籤及其他附件，使用後併同容器廢棄者</a:t>
            </a:r>
            <a:r>
              <a:rPr lang="en-US" altLang="zh-TW" sz="2400" b="0" dirty="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lang="zh-TW" altLang="en-US" sz="2400" b="0" dirty="0">
                <a:solidFill>
                  <a:schemeClr val="tx1"/>
                </a:solidFill>
                <a:latin typeface="標楷體" pitchFamily="65" charset="-120"/>
              </a:rPr>
              <a:t>標籤及其他附件之主要材質不限一之</a:t>
            </a:r>
            <a:r>
              <a:rPr lang="en-US" altLang="zh-TW" sz="2400" b="0" dirty="0">
                <a:solidFill>
                  <a:schemeClr val="tx1"/>
                </a:solidFill>
                <a:latin typeface="標楷體" pitchFamily="65" charset="-120"/>
              </a:rPr>
              <a:t>1</a:t>
            </a:r>
            <a:r>
              <a:rPr lang="zh-TW" altLang="en-US" sz="2400" b="0" dirty="0">
                <a:solidFill>
                  <a:schemeClr val="tx1"/>
                </a:solidFill>
                <a:latin typeface="標楷體" pitchFamily="65" charset="-120"/>
              </a:rPr>
              <a:t>至</a:t>
            </a:r>
            <a:r>
              <a:rPr lang="en-US" altLang="zh-TW" sz="2400" b="0" dirty="0">
                <a:solidFill>
                  <a:schemeClr val="tx1"/>
                </a:solidFill>
                <a:latin typeface="標楷體" pitchFamily="65" charset="-120"/>
              </a:rPr>
              <a:t>7)</a:t>
            </a:r>
          </a:p>
          <a:p>
            <a:pPr marL="0" indent="0">
              <a:buNone/>
            </a:pPr>
            <a:endParaRPr lang="en-US" altLang="zh-TW" sz="2400" b="0" dirty="0">
              <a:solidFill>
                <a:schemeClr val="tx1"/>
              </a:solidFill>
              <a:latin typeface="標楷體" pitchFamily="65" charset="-120"/>
            </a:endParaRPr>
          </a:p>
          <a:p>
            <a:endParaRPr lang="en-US" altLang="zh-TW" sz="2800" b="0" dirty="0" smtClean="0">
              <a:solidFill>
                <a:schemeClr val="tx1"/>
              </a:solidFill>
              <a:latin typeface="標楷體" pitchFamily="65" charset="-120"/>
            </a:endParaRPr>
          </a:p>
          <a:p>
            <a:endParaRPr lang="zh-TW" altLang="en-US" sz="2800" dirty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08287" y="3145974"/>
            <a:ext cx="4657725" cy="6204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6172200" y="2917371"/>
            <a:ext cx="1781176" cy="772886"/>
          </a:xfrm>
          <a:prstGeom prst="wedgeRoundRectCallout">
            <a:avLst>
              <a:gd name="adj1" fmla="val -77873"/>
              <a:gd name="adj2" fmla="val 848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PVC</a:t>
            </a:r>
            <a:r>
              <a:rPr lang="zh-TW" alt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材質</a:t>
            </a:r>
            <a:endParaRPr lang="zh-TW" altLang="en-US" sz="2600" b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396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22385" y="917028"/>
            <a:ext cx="8261130" cy="5864772"/>
          </a:xfrm>
        </p:spPr>
        <p:txBody>
          <a:bodyPr/>
          <a:lstStyle/>
          <a:p>
            <a:pPr>
              <a:buNone/>
            </a:pPr>
            <a:r>
              <a:rPr lang="zh-TW" altLang="en-US" sz="2800" b="0" dirty="0" smtClean="0">
                <a:solidFill>
                  <a:schemeClr val="tx1"/>
                </a:solidFill>
              </a:rPr>
              <a:t>廢棄物清理法第</a:t>
            </a:r>
            <a:r>
              <a:rPr lang="en-US" altLang="zh-TW" sz="2800" b="0" dirty="0" smtClean="0">
                <a:solidFill>
                  <a:schemeClr val="tx1"/>
                </a:solidFill>
              </a:rPr>
              <a:t>16</a:t>
            </a:r>
            <a:r>
              <a:rPr lang="zh-TW" altLang="en-US" sz="2800" b="0" dirty="0" smtClean="0">
                <a:solidFill>
                  <a:schemeClr val="tx1"/>
                </a:solidFill>
              </a:rPr>
              <a:t>條</a:t>
            </a:r>
            <a:r>
              <a:rPr lang="en-US" altLang="zh-TW" sz="2800" b="0" dirty="0" smtClean="0">
                <a:solidFill>
                  <a:schemeClr val="tx1"/>
                </a:solidFill>
              </a:rPr>
              <a:t>:</a:t>
            </a:r>
          </a:p>
          <a:p>
            <a:r>
              <a:rPr lang="zh-TW" altLang="en-US" sz="2200" b="0" dirty="0" smtClean="0">
                <a:solidFill>
                  <a:schemeClr val="tx1"/>
                </a:solidFill>
              </a:rPr>
              <a:t>依前條第二項公告之</a:t>
            </a:r>
            <a:r>
              <a:rPr lang="zh-TW" altLang="en-US" sz="2200" dirty="0" smtClean="0">
                <a:solidFill>
                  <a:srgbClr val="FF0000"/>
                </a:solidFill>
              </a:rPr>
              <a:t>應負回收、清除、處理責任之業者 </a:t>
            </a:r>
            <a:r>
              <a:rPr lang="en-US" altLang="zh-TW" sz="2200" dirty="0" smtClean="0">
                <a:solidFill>
                  <a:srgbClr val="FF0000"/>
                </a:solidFill>
              </a:rPr>
              <a:t>(</a:t>
            </a:r>
            <a:r>
              <a:rPr lang="zh-TW" altLang="en-US" sz="2200" dirty="0" smtClean="0">
                <a:solidFill>
                  <a:srgbClr val="FF0000"/>
                </a:solidFill>
              </a:rPr>
              <a:t>以下簡稱責任業者</a:t>
            </a:r>
            <a:r>
              <a:rPr lang="en-US" altLang="zh-TW" sz="2200" dirty="0" smtClean="0">
                <a:solidFill>
                  <a:srgbClr val="FF0000"/>
                </a:solidFill>
              </a:rPr>
              <a:t>) 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，應向主管機關辦理登記；製造業應按當期營業量，輸入業應按向海關申報進口量，於每期營業稅申報繳納後十五日內，依中央主管機關核定之費率，繳納回收清除處理費，作為</a:t>
            </a:r>
            <a:r>
              <a:rPr lang="zh-TW" altLang="en-US" sz="2200" dirty="0" smtClean="0">
                <a:solidFill>
                  <a:srgbClr val="FF0000"/>
                </a:solidFill>
              </a:rPr>
              <a:t>資源回收管理基金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，並應委託金融機構收支保管；其收支保管及運用辦法，由中央主管機關定之。</a:t>
            </a:r>
            <a:r>
              <a:rPr lang="en-US" altLang="zh-TW" sz="2200" b="0" dirty="0" smtClean="0">
                <a:solidFill>
                  <a:schemeClr val="tx1"/>
                </a:solidFill>
              </a:rPr>
              <a:t>(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第一項</a:t>
            </a:r>
            <a:r>
              <a:rPr lang="en-US" altLang="zh-TW" sz="2200" b="0" dirty="0" smtClean="0">
                <a:solidFill>
                  <a:schemeClr val="tx1"/>
                </a:solidFill>
              </a:rPr>
              <a:t>)</a:t>
            </a:r>
            <a:endParaRPr lang="en-US" altLang="zh-TW" sz="2200" dirty="0" smtClean="0">
              <a:solidFill>
                <a:schemeClr val="tx1"/>
              </a:solidFill>
            </a:endParaRPr>
          </a:p>
          <a:p>
            <a:r>
              <a:rPr lang="zh-TW" altLang="en-US" sz="2200" b="0" dirty="0" smtClean="0">
                <a:solidFill>
                  <a:schemeClr val="tx1"/>
                </a:solidFill>
              </a:rPr>
              <a:t>第一項責任業者辦理登記、申報、繳費方式、流程、期限、扣抵、退費及其他應遵行事項之管理辦法，由中央主管機關會商中央目的事業主管機關定之。</a:t>
            </a:r>
            <a:r>
              <a:rPr lang="en-US" altLang="zh-TW" sz="2200" b="0" dirty="0" smtClean="0">
                <a:solidFill>
                  <a:schemeClr val="tx1"/>
                </a:solidFill>
              </a:rPr>
              <a:t>(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第四項</a:t>
            </a:r>
            <a:r>
              <a:rPr lang="en-US" altLang="zh-TW" sz="2200" b="0" dirty="0" smtClean="0">
                <a:solidFill>
                  <a:schemeClr val="tx1"/>
                </a:solidFill>
              </a:rPr>
              <a:t>)</a:t>
            </a:r>
            <a:endParaRPr lang="en-US" altLang="zh-TW" sz="2200" dirty="0" smtClean="0">
              <a:solidFill>
                <a:schemeClr val="tx1"/>
              </a:solidFill>
            </a:endParaRPr>
          </a:p>
          <a:p>
            <a:r>
              <a:rPr lang="zh-TW" altLang="en-US" sz="2200" b="0" dirty="0" smtClean="0">
                <a:solidFill>
                  <a:schemeClr val="tx1"/>
                </a:solidFill>
              </a:rPr>
              <a:t>第一項之</a:t>
            </a:r>
            <a:r>
              <a:rPr lang="zh-TW" altLang="en-US" sz="2200" dirty="0" smtClean="0">
                <a:solidFill>
                  <a:srgbClr val="FF0000"/>
                </a:solidFill>
              </a:rPr>
              <a:t>費率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，由中央主管機關所設之資源回收費率審議委員會依</a:t>
            </a:r>
            <a:r>
              <a:rPr lang="zh-TW" altLang="en-US" sz="2200" dirty="0" smtClean="0">
                <a:solidFill>
                  <a:srgbClr val="FF0000"/>
                </a:solidFill>
              </a:rPr>
              <a:t>材質、容積、重量、對環境之影響、再利用價值、回收清除處理成本、回收清除處理率、稽徵成本、基金財務狀況、回收獎勵金數額及其他相關因素審議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，並送中央主管機關核定公告；資源回收費率審議委員會設置辦法，由中央主管機關定之。</a:t>
            </a:r>
            <a:r>
              <a:rPr lang="en-US" altLang="zh-TW" sz="2200" b="0" dirty="0" smtClean="0">
                <a:solidFill>
                  <a:schemeClr val="tx1"/>
                </a:solidFill>
              </a:rPr>
              <a:t>(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第五項</a:t>
            </a:r>
            <a:r>
              <a:rPr lang="en-US" altLang="zh-TW" sz="2200" b="0" dirty="0" smtClean="0">
                <a:solidFill>
                  <a:schemeClr val="tx1"/>
                </a:solidFill>
              </a:rPr>
              <a:t>)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2C9A563-6069-494F-AECD-9D9B32C10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084"/>
            <a:ext cx="7886700" cy="668687"/>
          </a:xfrm>
        </p:spPr>
        <p:txBody>
          <a:bodyPr/>
          <a:lstStyle/>
          <a:p>
            <a:r>
              <a:rPr lang="zh-TW" altLang="en-US" dirty="0" smtClean="0"/>
              <a:t>應回收廢棄物相關管理法規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549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9205" y="212084"/>
            <a:ext cx="7886700" cy="668687"/>
          </a:xfrm>
        </p:spPr>
        <p:txBody>
          <a:bodyPr/>
          <a:lstStyle/>
          <a:p>
            <a:r>
              <a:rPr lang="zh-TW" altLang="en-US" dirty="0" smtClean="0"/>
              <a:t>費率公式</a:t>
            </a:r>
            <a:r>
              <a:rPr lang="en-US" altLang="zh-TW" dirty="0" smtClean="0"/>
              <a:t>-</a:t>
            </a:r>
            <a:r>
              <a:rPr lang="zh-TW" altLang="zh-TW" dirty="0"/>
              <a:t>回收清除處理費率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65100" y="962819"/>
                <a:ext cx="8851900" cy="1791267"/>
              </a:xfr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softEdge rad="63500"/>
              </a:effectLst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/>
                      </a:rPr>
                      <m:t>回收清除處理費率</m:t>
                    </m:r>
                  </m:oMath>
                </a14:m>
                <a:r>
                  <a:rPr lang="zh-TW" altLang="zh-TW" sz="2400" dirty="0"/>
                  <a:t>＝</a:t>
                </a:r>
                <a:endParaRPr lang="zh-TW" altLang="en-US" sz="2400" dirty="0"/>
              </a:p>
              <a:p>
                <a:pPr marL="0" indent="0">
                  <a:buNone/>
                </a:pPr>
                <a:endParaRPr lang="en-US" altLang="zh-TW" sz="2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zh-TW" sz="210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zh-TW" altLang="zh-TW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100">
                              <a:latin typeface="Cambria Math"/>
                            </a:rPr>
                            <m:t>[</m:t>
                          </m:r>
                          <m:r>
                            <a:rPr lang="zh-TW" altLang="zh-TW" sz="21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回收清除處理成本</m:t>
                          </m:r>
                          <m:r>
                            <a:rPr lang="en-US" altLang="zh-TW" sz="2100">
                              <a:latin typeface="Cambria Math"/>
                            </a:rPr>
                            <m:t>+</m:t>
                          </m:r>
                          <m:r>
                            <a:rPr lang="zh-TW" altLang="zh-TW" sz="21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稽徵</m:t>
                          </m:r>
                          <m:d>
                            <m:dPr>
                              <m:ctrlPr>
                                <a:rPr lang="zh-TW" altLang="zh-TW" sz="21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zh-TW" sz="21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核</m:t>
                              </m:r>
                            </m:e>
                          </m:d>
                          <m:r>
                            <a:rPr lang="zh-TW" altLang="zh-TW" sz="21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成本</m:t>
                          </m:r>
                          <m:r>
                            <a:rPr lang="en-US" altLang="zh-TW" sz="2100" i="1">
                              <a:latin typeface="Cambria Math"/>
                            </a:rPr>
                            <m:t>−</m:t>
                          </m:r>
                          <m:r>
                            <a:rPr lang="zh-TW" altLang="zh-TW" sz="210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資源化收益</m:t>
                          </m:r>
                          <m:r>
                            <a:rPr lang="en-US" altLang="zh-TW" sz="2100" i="1">
                              <a:latin typeface="Cambria Math"/>
                            </a:rPr>
                            <m:t>−</m:t>
                          </m:r>
                          <m:r>
                            <a:rPr lang="zh-TW" altLang="zh-TW" sz="210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信託基金餘絀修正數</m:t>
                          </m:r>
                          <m:r>
                            <a:rPr lang="en-US" altLang="zh-TW" sz="210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zh-TW" altLang="zh-TW" sz="2100">
                              <a:latin typeface="Cambria Math"/>
                            </a:rPr>
                            <m:t>營業量</m:t>
                          </m:r>
                        </m:den>
                      </m:f>
                      <m:r>
                        <a:rPr lang="zh-TW" altLang="en-US" sz="21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altLang="zh-TW" sz="210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5100" y="962819"/>
                <a:ext cx="8851900" cy="1791267"/>
              </a:xfrm>
              <a:blipFill rotWithShape="1">
                <a:blip r:embed="rId3"/>
                <a:stretch>
                  <a:fillRect l="-551" t="-4762"/>
                </a:stretch>
              </a:blipFill>
              <a:ln>
                <a:noFill/>
              </a:ln>
              <a:effectLst>
                <a:softEdge rad="63500"/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TW" dirty="0"/>
              <a:t>7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17500" y="2661723"/>
            <a:ext cx="85870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回收</a:t>
            </a: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清除處理成本 </a:t>
            </a:r>
            <a:r>
              <a:rPr lang="zh-TW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zh-TW" altLang="zh-TW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已回收已清理</a:t>
            </a:r>
            <a:r>
              <a:rPr lang="zh-TW" altLang="zh-TW" sz="2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成本</a:t>
            </a:r>
            <a:r>
              <a:rPr lang="zh-TW" altLang="en-US" sz="2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zh-TW" sz="2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（未</a:t>
            </a:r>
            <a:r>
              <a:rPr lang="zh-TW" altLang="zh-TW" sz="2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回收已清理</a:t>
            </a:r>
            <a:r>
              <a:rPr lang="zh-TW" altLang="zh-TW" sz="2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成本</a:t>
            </a:r>
            <a:r>
              <a:rPr lang="zh-TW" altLang="zh-TW" sz="2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，即垃圾費</a:t>
            </a:r>
            <a:r>
              <a:rPr lang="zh-TW" altLang="zh-TW" sz="2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en-US" sz="2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endParaRPr lang="en-US" altLang="zh-TW" sz="2000" dirty="0" smtClean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zh-TW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未回收待清理成本，含環境影響成本</a:t>
            </a:r>
            <a:r>
              <a:rPr lang="zh-TW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zh-TW" sz="20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7500" y="5036343"/>
            <a:ext cx="8131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已回收已清理率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未回收已清理率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未回收待清理率＝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17500" y="5838944"/>
                <a:ext cx="83693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zh-TW" sz="2000" b="1" dirty="0" smtClean="0">
                    <a:solidFill>
                      <a:schemeClr val="accent2">
                        <a:lumMod val="7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信託基金</a:t>
                </a:r>
                <a:r>
                  <a:rPr lang="zh-TW" altLang="zh-TW" sz="2000" b="1" dirty="0">
                    <a:solidFill>
                      <a:schemeClr val="accent2">
                        <a:lumMod val="7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餘絀修正數 </a:t>
                </a:r>
                <a:r>
                  <a:rPr lang="zh-TW" altLang="zh-TW" sz="2000" dirty="0">
                    <a:solidFill>
                      <a:schemeClr val="accent2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＝</a:t>
                </a:r>
                <a:r>
                  <a:rPr lang="en-US" altLang="zh-TW" sz="2000" dirty="0">
                    <a:solidFill>
                      <a:schemeClr val="accent2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 (</a:t>
                </a:r>
                <a:r>
                  <a:rPr lang="zh-TW" altLang="zh-TW" sz="2000" dirty="0">
                    <a:solidFill>
                      <a:schemeClr val="accent2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稽核認證回收量</a:t>
                </a:r>
                <a:r>
                  <a:rPr lang="en-US" altLang="zh-TW" sz="2000" dirty="0">
                    <a:solidFill>
                      <a:schemeClr val="accent2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–</a:t>
                </a:r>
                <a:r>
                  <a:rPr lang="zh-TW" altLang="zh-TW" sz="2000" dirty="0">
                    <a:solidFill>
                      <a:schemeClr val="accent2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基金</a:t>
                </a:r>
                <a:r>
                  <a:rPr lang="zh-TW" altLang="zh-TW" sz="2000" dirty="0" smtClean="0">
                    <a:solidFill>
                      <a:schemeClr val="accent2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安全存量</a:t>
                </a:r>
                <a:r>
                  <a:rPr lang="en-US" altLang="zh-TW" sz="2000" dirty="0" smtClean="0">
                    <a:solidFill>
                      <a:schemeClr val="accent2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  <a:r>
                  <a:rPr lang="en-US" altLang="zh-TW" sz="2000" dirty="0">
                    <a:solidFill>
                      <a:schemeClr val="accent2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zh-TW" sz="2000" b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⁄</m:t>
                    </m:r>
                  </m:oMath>
                </a14:m>
                <a:r>
                  <a:rPr lang="en-US" altLang="zh-TW" sz="2000" dirty="0">
                    <a:solidFill>
                      <a:schemeClr val="accent2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  <a:r>
                  <a:rPr lang="zh-TW" altLang="en-US" sz="2000" dirty="0">
                    <a:solidFill>
                      <a:schemeClr val="accent2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攤提年</a:t>
                </a:r>
                <a:r>
                  <a:rPr lang="zh-TW" altLang="en-US" sz="2000" dirty="0" smtClean="0">
                    <a:solidFill>
                      <a:schemeClr val="accent2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數</a:t>
                </a:r>
                <a:endParaRPr lang="zh-TW" altLang="zh-TW" sz="2000" dirty="0">
                  <a:solidFill>
                    <a:schemeClr val="accent2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0" y="5838944"/>
                <a:ext cx="8369300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728" t="-7692" r="-291" b="-2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317500" y="5438834"/>
            <a:ext cx="8131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資源回收</a:t>
            </a:r>
            <a:r>
              <a:rPr lang="zh-TW" altLang="zh-TW" sz="20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收益 </a:t>
            </a:r>
            <a:r>
              <a:rPr lang="zh-TW" altLang="zh-TW" sz="20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zh-TW" altLang="zh-TW" sz="2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單位資源化</a:t>
            </a:r>
            <a:r>
              <a:rPr lang="zh-TW" altLang="zh-TW" sz="20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價值</a:t>
            </a:r>
            <a:r>
              <a:rPr lang="en-US" altLang="zh-TW" sz="20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×</a:t>
            </a:r>
            <a:r>
              <a:rPr lang="zh-TW" altLang="zh-TW" sz="2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稽核認證回收</a:t>
            </a:r>
            <a:r>
              <a:rPr lang="zh-TW" altLang="zh-TW" sz="20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量</a:t>
            </a:r>
            <a:endParaRPr lang="zh-TW" altLang="zh-TW" sz="2000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8664" y="4328457"/>
            <a:ext cx="8575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（未回收待清理成本，含環境影響成本）＝殘餘物清理之單位外部</a:t>
            </a:r>
            <a:r>
              <a:rPr lang="zh-TW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環境影響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0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成本</a:t>
            </a:r>
            <a:r>
              <a:rPr lang="en-US" altLang="zh-TW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×</a:t>
            </a:r>
            <a:r>
              <a:rPr lang="zh-TW" altLang="zh-TW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報廢量</a:t>
            </a:r>
            <a:r>
              <a:rPr lang="en-US" altLang="zh-TW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×</a:t>
            </a:r>
            <a:r>
              <a:rPr lang="zh-TW" altLang="zh-TW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未回收待清理率</a:t>
            </a:r>
            <a:endParaRPr lang="en-US" altLang="zh-TW" sz="20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8664" y="3682126"/>
            <a:ext cx="8575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（未回收已清理成本，即垃圾費）＝殘餘物最終焚化或掩埋處理之</a:t>
            </a:r>
            <a:r>
              <a:rPr lang="zh-TW" altLang="zh-TW" sz="2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單位加權</a:t>
            </a:r>
            <a:endParaRPr lang="en-US" altLang="zh-TW" sz="2000" dirty="0" smtClean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成本</a:t>
            </a:r>
            <a:r>
              <a:rPr lang="en-US" altLang="zh-TW" sz="2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×</a:t>
            </a:r>
            <a:r>
              <a:rPr lang="zh-TW" altLang="zh-TW" sz="2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報廢量</a:t>
            </a:r>
            <a:r>
              <a:rPr lang="en-US" altLang="zh-TW" sz="2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×</a:t>
            </a:r>
            <a:r>
              <a:rPr lang="zh-TW" altLang="zh-TW" sz="2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未回收已清理率</a:t>
            </a:r>
          </a:p>
        </p:txBody>
      </p:sp>
      <p:sp>
        <p:nvSpPr>
          <p:cNvPr id="11" name="矩形 10"/>
          <p:cNvSpPr/>
          <p:nvPr/>
        </p:nvSpPr>
        <p:spPr>
          <a:xfrm>
            <a:off x="198664" y="3323067"/>
            <a:ext cx="8131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（已回收已清理成本）＝單位回收處理成本</a:t>
            </a:r>
            <a:r>
              <a:rPr lang="en-US" altLang="zh-TW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×</a:t>
            </a:r>
            <a:r>
              <a:rPr lang="zh-TW" altLang="zh-TW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報廢量</a:t>
            </a:r>
            <a:r>
              <a:rPr lang="en-US" altLang="zh-TW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×</a:t>
            </a:r>
            <a:r>
              <a:rPr lang="zh-TW" altLang="zh-TW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已回收已清理率</a:t>
            </a:r>
          </a:p>
        </p:txBody>
      </p:sp>
    </p:spTree>
    <p:extLst>
      <p:ext uri="{BB962C8B-B14F-4D97-AF65-F5344CB8AC3E}">
        <p14:creationId xmlns:p14="http://schemas.microsoft.com/office/powerpoint/2010/main" val="197379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8391" y="212084"/>
            <a:ext cx="7886700" cy="983670"/>
          </a:xfrm>
        </p:spPr>
        <p:txBody>
          <a:bodyPr/>
          <a:lstStyle/>
          <a:p>
            <a:r>
              <a:rPr lang="zh-TW" altLang="en-US" dirty="0" smtClean="0"/>
              <a:t>綠色費率制度</a:t>
            </a:r>
            <a:r>
              <a:rPr lang="zh-TW" altLang="en-US" dirty="0" smtClean="0">
                <a:latin typeface="標楷體" panose="03000509000000000000" pitchFamily="65" charset="-120"/>
              </a:rPr>
              <a:t>（差別費率）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9" y="1069383"/>
            <a:ext cx="8338457" cy="5146359"/>
          </a:xfrm>
        </p:spPr>
        <p:txBody>
          <a:bodyPr/>
          <a:lstStyle/>
          <a:p>
            <a:endParaRPr lang="en-US" altLang="zh-TW" sz="2400" b="0" dirty="0" smtClean="0"/>
          </a:p>
          <a:p>
            <a:r>
              <a:rPr lang="zh-TW" altLang="en-US" sz="3600" b="0" dirty="0" smtClean="0"/>
              <a:t>乾電池</a:t>
            </a:r>
            <a:r>
              <a:rPr lang="en-US" altLang="zh-TW" sz="3600" b="0" dirty="0"/>
              <a:t>-</a:t>
            </a:r>
            <a:r>
              <a:rPr lang="zh-TW" altLang="en-US" sz="3600" b="0" dirty="0"/>
              <a:t>汞</a:t>
            </a:r>
            <a:r>
              <a:rPr lang="zh-TW" altLang="en-US" sz="3600" b="0" dirty="0">
                <a:latin typeface="標楷體" panose="03000509000000000000" pitchFamily="65" charset="-120"/>
              </a:rPr>
              <a:t>、鎘、鉛含量</a:t>
            </a:r>
            <a:endParaRPr lang="en-US" altLang="zh-TW" sz="3600" b="0" dirty="0">
              <a:latin typeface="標楷體" panose="03000509000000000000" pitchFamily="65" charset="-120"/>
            </a:endParaRPr>
          </a:p>
          <a:p>
            <a:r>
              <a:rPr lang="en-US" altLang="zh-TW" sz="3600" b="0" dirty="0"/>
              <a:t>PET</a:t>
            </a:r>
            <a:r>
              <a:rPr lang="zh-TW" altLang="en-US" sz="3600" b="0" dirty="0"/>
              <a:t>容器</a:t>
            </a:r>
            <a:r>
              <a:rPr lang="en-US" altLang="zh-TW" sz="3600" b="0" dirty="0"/>
              <a:t>-</a:t>
            </a:r>
            <a:r>
              <a:rPr lang="zh-TW" altLang="en-US" sz="3600" b="0" dirty="0"/>
              <a:t>具易撕線或非自黏性標籤</a:t>
            </a:r>
            <a:endParaRPr lang="en-US" altLang="zh-TW" sz="3600" b="0" dirty="0"/>
          </a:p>
          <a:p>
            <a:r>
              <a:rPr lang="zh-TW" altLang="en-US" sz="3600" u="sng" dirty="0"/>
              <a:t>容器附件</a:t>
            </a:r>
            <a:r>
              <a:rPr lang="en-US" altLang="zh-TW" sz="3600" u="sng" dirty="0"/>
              <a:t>-</a:t>
            </a:r>
            <a:r>
              <a:rPr lang="zh-TW" altLang="en-US" sz="3600" u="sng" dirty="0"/>
              <a:t>是否使用</a:t>
            </a:r>
            <a:r>
              <a:rPr lang="en-US" altLang="zh-TW" sz="3600" u="sng" dirty="0"/>
              <a:t>PVC</a:t>
            </a:r>
            <a:r>
              <a:rPr lang="zh-TW" altLang="en-US" sz="3600" u="sng" dirty="0" smtClean="0"/>
              <a:t>材質</a:t>
            </a:r>
            <a:endParaRPr lang="en-US" altLang="zh-TW" sz="3600" u="sng" dirty="0" smtClean="0"/>
          </a:p>
          <a:p>
            <a:pPr marL="342900" lvl="1" indent="0">
              <a:buNone/>
            </a:pPr>
            <a:r>
              <a:rPr lang="zh-TW" altLang="en-US" sz="3000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 </a:t>
            </a:r>
            <a:r>
              <a:rPr lang="en-US" altLang="zh-TW" sz="3000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-</a:t>
            </a:r>
            <a:r>
              <a:rPr lang="zh-TW" altLang="en-US" sz="3000" smtClean="0">
                <a:solidFill>
                  <a:schemeClr val="tx1"/>
                </a:solidFill>
                <a:latin typeface="標楷體" panose="03000509000000000000" pitchFamily="65" charset="-120"/>
              </a:rPr>
              <a:t>加重費率引導使用</a:t>
            </a:r>
            <a:r>
              <a:rPr lang="zh-TW" altLang="en-US" sz="3000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替代材質</a:t>
            </a:r>
            <a:endParaRPr lang="en-US" altLang="zh-TW" sz="3000" dirty="0">
              <a:solidFill>
                <a:schemeClr val="tx1"/>
              </a:solidFill>
              <a:latin typeface="標楷體" panose="03000509000000000000" pitchFamily="65" charset="-120"/>
            </a:endParaRPr>
          </a:p>
          <a:p>
            <a:r>
              <a:rPr lang="zh-TW" altLang="en-US" sz="3600" b="0" dirty="0"/>
              <a:t>機動車輛</a:t>
            </a:r>
            <a:r>
              <a:rPr lang="en-US" altLang="zh-TW" sz="3600" b="0" dirty="0"/>
              <a:t>-</a:t>
            </a:r>
            <a:r>
              <a:rPr lang="zh-TW" altLang="en-US" sz="3600" b="0" dirty="0"/>
              <a:t>環保標章</a:t>
            </a:r>
            <a:endParaRPr lang="en-US" altLang="zh-TW" sz="3600" b="0" dirty="0"/>
          </a:p>
          <a:p>
            <a:pPr marL="457200" lvl="1" indent="-457200">
              <a:spcBef>
                <a:spcPts val="1000"/>
              </a:spcBef>
              <a:buFont typeface="Wingdings" panose="05000000000000000000" pitchFamily="2" charset="2"/>
              <a:buChar char="n"/>
            </a:pPr>
            <a:r>
              <a:rPr lang="zh-TW" altLang="en-US" sz="3600" b="0" dirty="0"/>
              <a:t>電子電器</a:t>
            </a:r>
            <a:r>
              <a:rPr lang="en-US" altLang="zh-TW" sz="3600" b="0" dirty="0"/>
              <a:t>-</a:t>
            </a:r>
            <a:r>
              <a:rPr lang="zh-TW" altLang="en-US" sz="3600" b="0" dirty="0"/>
              <a:t>綠色標章</a:t>
            </a:r>
            <a:r>
              <a:rPr lang="zh-TW" altLang="en-US" sz="3600" b="0" dirty="0">
                <a:latin typeface="標楷體" panose="03000509000000000000" pitchFamily="65" charset="-120"/>
              </a:rPr>
              <a:t>（省水、省電</a:t>
            </a:r>
            <a:r>
              <a:rPr lang="zh-TW" altLang="en-US" sz="3600" b="0" dirty="0" smtClean="0">
                <a:latin typeface="標楷體" panose="03000509000000000000" pitchFamily="65" charset="-120"/>
              </a:rPr>
              <a:t>、</a:t>
            </a:r>
            <a:endParaRPr lang="en-US" altLang="zh-TW" sz="3600" b="0" dirty="0" smtClean="0">
              <a:latin typeface="標楷體" panose="03000509000000000000" pitchFamily="65" charset="-120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zh-TW" altLang="en-US" sz="3600" dirty="0">
                <a:latin typeface="標楷體" panose="03000509000000000000" pitchFamily="65" charset="-120"/>
              </a:rPr>
              <a:t> </a:t>
            </a:r>
            <a:r>
              <a:rPr lang="zh-TW" altLang="en-US" sz="3600" dirty="0" smtClean="0">
                <a:latin typeface="標楷體" panose="03000509000000000000" pitchFamily="65" charset="-120"/>
              </a:rPr>
              <a:t> </a:t>
            </a:r>
            <a:r>
              <a:rPr lang="zh-TW" altLang="en-US" sz="3600" b="0" dirty="0" smtClean="0">
                <a:latin typeface="標楷體" panose="03000509000000000000" pitchFamily="65" charset="-120"/>
              </a:rPr>
              <a:t>環保</a:t>
            </a:r>
            <a:r>
              <a:rPr lang="en-US" altLang="zh-TW" sz="3600" b="0" dirty="0" smtClean="0">
                <a:latin typeface="標楷體" panose="03000509000000000000" pitchFamily="65" charset="-120"/>
              </a:rPr>
              <a:t>)</a:t>
            </a:r>
            <a:r>
              <a:rPr lang="en-US" altLang="zh-TW" sz="3000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-</a:t>
            </a:r>
            <a:r>
              <a:rPr lang="zh-TW" altLang="en-US" sz="3000" dirty="0">
                <a:solidFill>
                  <a:schemeClr val="tx1"/>
                </a:solidFill>
                <a:latin typeface="標楷體" panose="03000509000000000000" pitchFamily="65" charset="-120"/>
              </a:rPr>
              <a:t>優惠</a:t>
            </a:r>
            <a:r>
              <a:rPr lang="zh-TW" altLang="en-US" sz="3000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費率鼓勵使用</a:t>
            </a:r>
            <a:endParaRPr lang="en-US" altLang="zh-TW" sz="3600" b="0" dirty="0"/>
          </a:p>
          <a:p>
            <a:endParaRPr lang="zh-TW" altLang="en-US" sz="2400" b="0" i="1" u="sng" dirty="0"/>
          </a:p>
          <a:p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0" y="6446575"/>
            <a:ext cx="670560" cy="411425"/>
          </a:xfrm>
        </p:spPr>
        <p:txBody>
          <a:bodyPr/>
          <a:lstStyle/>
          <a:p>
            <a:r>
              <a:rPr lang="en-US" altLang="zh-TW" dirty="0" smtClean="0"/>
              <a:t>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219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3082</TotalTime>
  <Words>2101</Words>
  <Application>Microsoft Office PowerPoint</Application>
  <PresentationFormat>如螢幕大小 (4:3)</PresentationFormat>
  <Paragraphs>165</Paragraphs>
  <Slides>16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8" baseType="lpstr">
      <vt:lpstr>微軟正黑體</vt:lpstr>
      <vt:lpstr>新細明體</vt:lpstr>
      <vt:lpstr>標楷體</vt:lpstr>
      <vt:lpstr>Arial</vt:lpstr>
      <vt:lpstr>Arial Black</vt:lpstr>
      <vt:lpstr>Calibri</vt:lpstr>
      <vt:lpstr>Calibri Light</vt:lpstr>
      <vt:lpstr>Cambria Math</vt:lpstr>
      <vt:lpstr>Symbol</vt:lpstr>
      <vt:lpstr>Times New Roman</vt:lpstr>
      <vt:lpstr>Wingdings</vt:lpstr>
      <vt:lpstr>Office 佈景主題</vt:lpstr>
      <vt:lpstr>PowerPoint 簡報</vt:lpstr>
      <vt:lpstr>廢清法架構下的廢棄物分類</vt:lpstr>
      <vt:lpstr>公告應回收體系之現制 </vt:lpstr>
      <vt:lpstr>延伸生產者責任制度 </vt:lpstr>
      <vt:lpstr>資源回收管理基金用途與分配</vt:lpstr>
      <vt:lpstr>應回收廢棄物相關管理法規 </vt:lpstr>
      <vt:lpstr>應回收廢棄物相關管理法規 </vt:lpstr>
      <vt:lpstr>費率公式-回收清除處理費率 </vt:lpstr>
      <vt:lpstr>綠色費率制度（差別費率） </vt:lpstr>
      <vt:lpstr>各公告應回收項目回收率</vt:lpstr>
      <vt:lpstr>針對PVC加重費率之緣由-對環境人體之影響</vt:lpstr>
      <vt:lpstr>生存權、健康權、國家保護義務 </vt:lpstr>
      <vt:lpstr>功能結構取向的判斷模式與技術成本考量  </vt:lpstr>
      <vt:lpstr>費率訂定原則明確授權 </vt:lpstr>
      <vt:lpstr>差別費率訂定合乎比例非期待不可能 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Wu, Sail</dc:creator>
  <cp:lastModifiedBy>user</cp:lastModifiedBy>
  <cp:revision>159</cp:revision>
  <cp:lastPrinted>2020-01-03T09:10:39Z</cp:lastPrinted>
  <dcterms:created xsi:type="dcterms:W3CDTF">2019-01-05T02:22:02Z</dcterms:created>
  <dcterms:modified xsi:type="dcterms:W3CDTF">2020-01-06T04:40:59Z</dcterms:modified>
</cp:coreProperties>
</file>