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handoutMasterIdLst>
    <p:handoutMasterId r:id="rId31"/>
  </p:handoutMasterIdLst>
  <p:sldIdLst>
    <p:sldId id="256" r:id="rId2"/>
    <p:sldId id="1327" r:id="rId3"/>
    <p:sldId id="1346" r:id="rId4"/>
    <p:sldId id="1347" r:id="rId5"/>
    <p:sldId id="1348" r:id="rId6"/>
    <p:sldId id="1349" r:id="rId7"/>
    <p:sldId id="1350" r:id="rId8"/>
    <p:sldId id="1351" r:id="rId9"/>
    <p:sldId id="1352" r:id="rId10"/>
    <p:sldId id="1353" r:id="rId11"/>
    <p:sldId id="1354" r:id="rId12"/>
    <p:sldId id="1355" r:id="rId13"/>
    <p:sldId id="1356" r:id="rId14"/>
    <p:sldId id="1358" r:id="rId15"/>
    <p:sldId id="1369" r:id="rId16"/>
    <p:sldId id="1360" r:id="rId17"/>
    <p:sldId id="1370" r:id="rId18"/>
    <p:sldId id="1359" r:id="rId19"/>
    <p:sldId id="1371" r:id="rId20"/>
    <p:sldId id="1357" r:id="rId21"/>
    <p:sldId id="1367" r:id="rId22"/>
    <p:sldId id="1368" r:id="rId23"/>
    <p:sldId id="1363" r:id="rId24"/>
    <p:sldId id="1366" r:id="rId25"/>
    <p:sldId id="1364" r:id="rId26"/>
    <p:sldId id="1365" r:id="rId27"/>
    <p:sldId id="1361" r:id="rId28"/>
    <p:sldId id="557" r:id="rId29"/>
  </p:sldIdLst>
  <p:sldSz cx="9144000" cy="6858000" type="screen4x3"/>
  <p:notesSz cx="7099300" cy="10234613"/>
  <p:defaultTextStyle>
    <a:defPPr>
      <a:defRPr lang="zh-TW"/>
    </a:defPPr>
    <a:lvl1pPr algn="l" rtl="0" eaLnBrk="0" fontAlgn="base" hangingPunct="0">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5pPr>
    <a:lvl6pPr marL="22860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6pPr>
    <a:lvl7pPr marL="27432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7pPr>
    <a:lvl8pPr marL="32004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8pPr>
    <a:lvl9pPr marL="36576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33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淺色樣式 1 - 輔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021" autoAdjust="0"/>
    <p:restoredTop sz="94660" autoAdjust="0"/>
  </p:normalViewPr>
  <p:slideViewPr>
    <p:cSldViewPr>
      <p:cViewPr varScale="1">
        <p:scale>
          <a:sx n="68" d="100"/>
          <a:sy n="68" d="100"/>
        </p:scale>
        <p:origin x="-2082" y="-10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74988" cy="512763"/>
          </a:xfrm>
          <a:prstGeom prst="rect">
            <a:avLst/>
          </a:prstGeom>
          <a:noFill/>
          <a:ln w="9525">
            <a:noFill/>
            <a:miter lim="800000"/>
            <a:headEnd/>
            <a:tailEnd/>
          </a:ln>
          <a:effectLst/>
        </p:spPr>
        <p:txBody>
          <a:bodyPr vert="horz" wrap="square" lIns="95500" tIns="47750" rIns="95500" bIns="47750" numCol="1" anchor="t" anchorCtr="0" compatLnSpc="1">
            <a:prstTxWarp prst="textNoShape">
              <a:avLst/>
            </a:prstTxWarp>
          </a:bodyPr>
          <a:lstStyle>
            <a:lvl1pPr algn="l" defTabSz="955675" eaLnBrk="1" hangingPunct="1">
              <a:defRPr sz="1300">
                <a:ea typeface="新細明體" pitchFamily="18" charset="-120"/>
              </a:defRPr>
            </a:lvl1pPr>
          </a:lstStyle>
          <a:p>
            <a:pPr>
              <a:defRPr/>
            </a:pPr>
            <a:endParaRPr lang="en-US" altLang="zh-TW"/>
          </a:p>
        </p:txBody>
      </p:sp>
      <p:sp>
        <p:nvSpPr>
          <p:cNvPr id="37891" name="Rectangle 3"/>
          <p:cNvSpPr>
            <a:spLocks noGrp="1" noChangeArrowheads="1"/>
          </p:cNvSpPr>
          <p:nvPr>
            <p:ph type="dt" sz="quarter" idx="1"/>
          </p:nvPr>
        </p:nvSpPr>
        <p:spPr bwMode="auto">
          <a:xfrm>
            <a:off x="4024313" y="0"/>
            <a:ext cx="3074987" cy="512763"/>
          </a:xfrm>
          <a:prstGeom prst="rect">
            <a:avLst/>
          </a:prstGeom>
          <a:noFill/>
          <a:ln w="9525">
            <a:noFill/>
            <a:miter lim="800000"/>
            <a:headEnd/>
            <a:tailEnd/>
          </a:ln>
          <a:effectLst/>
        </p:spPr>
        <p:txBody>
          <a:bodyPr vert="horz" wrap="square" lIns="95500" tIns="47750" rIns="95500" bIns="47750" numCol="1" anchor="t" anchorCtr="0" compatLnSpc="1">
            <a:prstTxWarp prst="textNoShape">
              <a:avLst/>
            </a:prstTxWarp>
          </a:bodyPr>
          <a:lstStyle>
            <a:lvl1pPr algn="r" defTabSz="955675" eaLnBrk="1" hangingPunct="1">
              <a:defRPr sz="1300">
                <a:ea typeface="新細明體" pitchFamily="18" charset="-120"/>
              </a:defRPr>
            </a:lvl1pPr>
          </a:lstStyle>
          <a:p>
            <a:pPr>
              <a:defRPr/>
            </a:pPr>
            <a:endParaRPr lang="en-US" altLang="zh-TW"/>
          </a:p>
        </p:txBody>
      </p:sp>
      <p:sp>
        <p:nvSpPr>
          <p:cNvPr id="37892" name="Rectangle 4"/>
          <p:cNvSpPr>
            <a:spLocks noGrp="1" noChangeArrowheads="1"/>
          </p:cNvSpPr>
          <p:nvPr>
            <p:ph type="ftr" sz="quarter" idx="2"/>
          </p:nvPr>
        </p:nvSpPr>
        <p:spPr bwMode="auto">
          <a:xfrm>
            <a:off x="0" y="9721850"/>
            <a:ext cx="3074988" cy="512763"/>
          </a:xfrm>
          <a:prstGeom prst="rect">
            <a:avLst/>
          </a:prstGeom>
          <a:noFill/>
          <a:ln w="9525">
            <a:noFill/>
            <a:miter lim="800000"/>
            <a:headEnd/>
            <a:tailEnd/>
          </a:ln>
          <a:effectLst/>
        </p:spPr>
        <p:txBody>
          <a:bodyPr vert="horz" wrap="square" lIns="95500" tIns="47750" rIns="95500" bIns="47750" numCol="1" anchor="b" anchorCtr="0" compatLnSpc="1">
            <a:prstTxWarp prst="textNoShape">
              <a:avLst/>
            </a:prstTxWarp>
          </a:bodyPr>
          <a:lstStyle>
            <a:lvl1pPr algn="l" defTabSz="955675" eaLnBrk="1" hangingPunct="1">
              <a:defRPr sz="1300">
                <a:ea typeface="新細明體" pitchFamily="18" charset="-120"/>
              </a:defRPr>
            </a:lvl1pPr>
          </a:lstStyle>
          <a:p>
            <a:pPr>
              <a:defRPr/>
            </a:pPr>
            <a:endParaRPr lang="en-US" altLang="zh-TW"/>
          </a:p>
        </p:txBody>
      </p:sp>
      <p:sp>
        <p:nvSpPr>
          <p:cNvPr id="37893" name="Rectangle 5"/>
          <p:cNvSpPr>
            <a:spLocks noGrp="1" noChangeArrowheads="1"/>
          </p:cNvSpPr>
          <p:nvPr>
            <p:ph type="sldNum" sz="quarter" idx="3"/>
          </p:nvPr>
        </p:nvSpPr>
        <p:spPr bwMode="auto">
          <a:xfrm>
            <a:off x="4024313" y="9721850"/>
            <a:ext cx="3074987" cy="512763"/>
          </a:xfrm>
          <a:prstGeom prst="rect">
            <a:avLst/>
          </a:prstGeom>
          <a:noFill/>
          <a:ln w="9525">
            <a:noFill/>
            <a:miter lim="800000"/>
            <a:headEnd/>
            <a:tailEnd/>
          </a:ln>
          <a:effectLst/>
        </p:spPr>
        <p:txBody>
          <a:bodyPr vert="horz" wrap="square" lIns="95500" tIns="47750" rIns="95500" bIns="47750" numCol="1" anchor="b" anchorCtr="0" compatLnSpc="1">
            <a:prstTxWarp prst="textNoShape">
              <a:avLst/>
            </a:prstTxWarp>
          </a:bodyPr>
          <a:lstStyle>
            <a:lvl1pPr algn="r" defTabSz="955675" eaLnBrk="1" hangingPunct="1">
              <a:defRPr sz="1300"/>
            </a:lvl1pPr>
          </a:lstStyle>
          <a:p>
            <a:pPr>
              <a:defRPr/>
            </a:pPr>
            <a:fld id="{008A9396-FBB6-43CE-AF43-95CF7B6BF446}" type="slidenum">
              <a:rPr lang="en-US" altLang="zh-TW"/>
              <a:pPr>
                <a:defRPr/>
              </a:pPr>
              <a:t>‹#›</a:t>
            </a:fld>
            <a:endParaRPr lang="en-US" altLang="zh-TW"/>
          </a:p>
        </p:txBody>
      </p:sp>
    </p:spTree>
    <p:extLst>
      <p:ext uri="{BB962C8B-B14F-4D97-AF65-F5344CB8AC3E}">
        <p14:creationId xmlns:p14="http://schemas.microsoft.com/office/powerpoint/2010/main" val="550021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8178" name="Rectangle 2"/>
          <p:cNvSpPr>
            <a:spLocks noGrp="1" noChangeArrowheads="1"/>
          </p:cNvSpPr>
          <p:nvPr>
            <p:ph type="hdr" sz="quarter"/>
          </p:nvPr>
        </p:nvSpPr>
        <p:spPr bwMode="auto">
          <a:xfrm>
            <a:off x="0" y="0"/>
            <a:ext cx="3105150" cy="549275"/>
          </a:xfrm>
          <a:prstGeom prst="rect">
            <a:avLst/>
          </a:prstGeom>
          <a:noFill/>
          <a:ln w="9525">
            <a:noFill/>
            <a:miter lim="800000"/>
            <a:headEnd/>
            <a:tailEnd/>
          </a:ln>
          <a:effectLst/>
        </p:spPr>
        <p:txBody>
          <a:bodyPr vert="horz" wrap="square" lIns="95500" tIns="47750" rIns="95500" bIns="47750" numCol="1" anchor="t" anchorCtr="0" compatLnSpc="1">
            <a:prstTxWarp prst="textNoShape">
              <a:avLst/>
            </a:prstTxWarp>
          </a:bodyPr>
          <a:lstStyle>
            <a:lvl1pPr algn="l" defTabSz="955675" eaLnBrk="1" hangingPunct="1">
              <a:defRPr sz="1300">
                <a:ea typeface="新細明體" pitchFamily="18" charset="-120"/>
              </a:defRPr>
            </a:lvl1pPr>
          </a:lstStyle>
          <a:p>
            <a:pPr>
              <a:defRPr/>
            </a:pPr>
            <a:endParaRPr lang="en-US" altLang="zh-TW"/>
          </a:p>
        </p:txBody>
      </p:sp>
      <p:sp>
        <p:nvSpPr>
          <p:cNvPr id="178179" name="Rectangle 3"/>
          <p:cNvSpPr>
            <a:spLocks noGrp="1" noChangeArrowheads="1"/>
          </p:cNvSpPr>
          <p:nvPr>
            <p:ph type="dt" idx="1"/>
          </p:nvPr>
        </p:nvSpPr>
        <p:spPr bwMode="auto">
          <a:xfrm>
            <a:off x="4059238" y="0"/>
            <a:ext cx="3022600" cy="549275"/>
          </a:xfrm>
          <a:prstGeom prst="rect">
            <a:avLst/>
          </a:prstGeom>
          <a:noFill/>
          <a:ln w="9525">
            <a:noFill/>
            <a:miter lim="800000"/>
            <a:headEnd/>
            <a:tailEnd/>
          </a:ln>
          <a:effectLst/>
        </p:spPr>
        <p:txBody>
          <a:bodyPr vert="horz" wrap="square" lIns="95500" tIns="47750" rIns="95500" bIns="47750" numCol="1" anchor="t" anchorCtr="0" compatLnSpc="1">
            <a:prstTxWarp prst="textNoShape">
              <a:avLst/>
            </a:prstTxWarp>
          </a:bodyPr>
          <a:lstStyle>
            <a:lvl1pPr algn="r" defTabSz="955675" eaLnBrk="1" hangingPunct="1">
              <a:defRPr sz="1300">
                <a:ea typeface="新細明體" pitchFamily="18" charset="-120"/>
              </a:defRPr>
            </a:lvl1pPr>
          </a:lstStyle>
          <a:p>
            <a:pPr>
              <a:defRPr/>
            </a:pPr>
            <a:endParaRPr lang="en-US" altLang="zh-TW"/>
          </a:p>
        </p:txBody>
      </p:sp>
      <p:sp>
        <p:nvSpPr>
          <p:cNvPr id="7172" name="Rectangle 4"/>
          <p:cNvSpPr>
            <a:spLocks noGrp="1" noRot="1" noChangeAspect="1" noChangeArrowheads="1" noTextEdit="1"/>
          </p:cNvSpPr>
          <p:nvPr>
            <p:ph type="sldImg" idx="2"/>
          </p:nvPr>
        </p:nvSpPr>
        <p:spPr bwMode="auto">
          <a:xfrm>
            <a:off x="976313" y="784225"/>
            <a:ext cx="5132387" cy="38496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8181" name="Rectangle 5"/>
          <p:cNvSpPr>
            <a:spLocks noGrp="1" noChangeArrowheads="1"/>
          </p:cNvSpPr>
          <p:nvPr>
            <p:ph type="body" sz="quarter" idx="3"/>
          </p:nvPr>
        </p:nvSpPr>
        <p:spPr bwMode="auto">
          <a:xfrm>
            <a:off x="954088" y="4870450"/>
            <a:ext cx="5173662" cy="4637088"/>
          </a:xfrm>
          <a:prstGeom prst="rect">
            <a:avLst/>
          </a:prstGeom>
          <a:noFill/>
          <a:ln w="9525">
            <a:noFill/>
            <a:miter lim="800000"/>
            <a:headEnd/>
            <a:tailEnd/>
          </a:ln>
          <a:effectLst/>
        </p:spPr>
        <p:txBody>
          <a:bodyPr vert="horz" wrap="square" lIns="95500" tIns="47750" rIns="95500" bIns="4775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178182" name="Rectangle 6"/>
          <p:cNvSpPr>
            <a:spLocks noGrp="1" noChangeArrowheads="1"/>
          </p:cNvSpPr>
          <p:nvPr>
            <p:ph type="ftr" sz="quarter" idx="4"/>
          </p:nvPr>
        </p:nvSpPr>
        <p:spPr bwMode="auto">
          <a:xfrm>
            <a:off x="0" y="9742488"/>
            <a:ext cx="3105150" cy="471487"/>
          </a:xfrm>
          <a:prstGeom prst="rect">
            <a:avLst/>
          </a:prstGeom>
          <a:noFill/>
          <a:ln w="9525">
            <a:noFill/>
            <a:miter lim="800000"/>
            <a:headEnd/>
            <a:tailEnd/>
          </a:ln>
          <a:effectLst/>
        </p:spPr>
        <p:txBody>
          <a:bodyPr vert="horz" wrap="square" lIns="95500" tIns="47750" rIns="95500" bIns="47750" numCol="1" anchor="b" anchorCtr="0" compatLnSpc="1">
            <a:prstTxWarp prst="textNoShape">
              <a:avLst/>
            </a:prstTxWarp>
          </a:bodyPr>
          <a:lstStyle>
            <a:lvl1pPr algn="l" defTabSz="955675" eaLnBrk="1" hangingPunct="1">
              <a:defRPr sz="1300">
                <a:ea typeface="新細明體" pitchFamily="18" charset="-120"/>
              </a:defRPr>
            </a:lvl1pPr>
          </a:lstStyle>
          <a:p>
            <a:pPr>
              <a:defRPr/>
            </a:pPr>
            <a:endParaRPr lang="en-US" altLang="zh-TW"/>
          </a:p>
        </p:txBody>
      </p:sp>
      <p:sp>
        <p:nvSpPr>
          <p:cNvPr id="178183" name="Rectangle 7"/>
          <p:cNvSpPr>
            <a:spLocks noGrp="1" noChangeArrowheads="1"/>
          </p:cNvSpPr>
          <p:nvPr>
            <p:ph type="sldNum" sz="quarter" idx="5"/>
          </p:nvPr>
        </p:nvSpPr>
        <p:spPr bwMode="auto">
          <a:xfrm>
            <a:off x="4059238" y="9742488"/>
            <a:ext cx="3022600" cy="471487"/>
          </a:xfrm>
          <a:prstGeom prst="rect">
            <a:avLst/>
          </a:prstGeom>
          <a:noFill/>
          <a:ln w="9525">
            <a:noFill/>
            <a:miter lim="800000"/>
            <a:headEnd/>
            <a:tailEnd/>
          </a:ln>
          <a:effectLst/>
        </p:spPr>
        <p:txBody>
          <a:bodyPr vert="horz" wrap="square" lIns="95500" tIns="47750" rIns="95500" bIns="47750" numCol="1" anchor="b" anchorCtr="0" compatLnSpc="1">
            <a:prstTxWarp prst="textNoShape">
              <a:avLst/>
            </a:prstTxWarp>
          </a:bodyPr>
          <a:lstStyle>
            <a:lvl1pPr algn="r" defTabSz="955675" eaLnBrk="1" hangingPunct="1">
              <a:defRPr sz="1300"/>
            </a:lvl1pPr>
          </a:lstStyle>
          <a:p>
            <a:pPr>
              <a:defRPr/>
            </a:pPr>
            <a:fld id="{6F8FE706-8F09-4F03-8EDF-0FAB0336DD24}" type="slidenum">
              <a:rPr lang="en-US" altLang="zh-TW"/>
              <a:pPr>
                <a:defRPr/>
              </a:pPr>
              <a:t>‹#›</a:t>
            </a:fld>
            <a:endParaRPr lang="en-US" altLang="zh-TW"/>
          </a:p>
        </p:txBody>
      </p:sp>
    </p:spTree>
    <p:extLst>
      <p:ext uri="{BB962C8B-B14F-4D97-AF65-F5344CB8AC3E}">
        <p14:creationId xmlns:p14="http://schemas.microsoft.com/office/powerpoint/2010/main" val="17684364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3729103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1006171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4043169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3569446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191188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3538836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717584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38317877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42531604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3846157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3206328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13522100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2057040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6044239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31090516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1586412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3798565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488018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4033390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4188275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3251846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2174639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538626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387371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sz="2400">
                    <a:solidFill>
                      <a:schemeClr val="tx1"/>
                    </a:solidFill>
                    <a:latin typeface="Tahoma" panose="020B0604030504040204" pitchFamily="34" charset="0"/>
                    <a:ea typeface="新細明體" panose="02020500000000000000" pitchFamily="18" charset="-120"/>
                  </a:defRPr>
                </a:lvl1pPr>
                <a:lvl2pPr marL="742950" indent="-285750" algn="ctr">
                  <a:defRPr kumimoji="1" sz="2400">
                    <a:solidFill>
                      <a:schemeClr val="tx1"/>
                    </a:solidFill>
                    <a:latin typeface="Tahoma" panose="020B0604030504040204" pitchFamily="34" charset="0"/>
                    <a:ea typeface="新細明體" panose="02020500000000000000" pitchFamily="18" charset="-120"/>
                  </a:defRPr>
                </a:lvl2pPr>
                <a:lvl3pPr marL="1143000" indent="-228600" algn="ctr">
                  <a:defRPr kumimoji="1" sz="2400">
                    <a:solidFill>
                      <a:schemeClr val="tx1"/>
                    </a:solidFill>
                    <a:latin typeface="Tahoma" panose="020B0604030504040204" pitchFamily="34" charset="0"/>
                    <a:ea typeface="新細明體" panose="02020500000000000000" pitchFamily="18" charset="-120"/>
                  </a:defRPr>
                </a:lvl3pPr>
                <a:lvl4pPr marL="1600200" indent="-228600" algn="ctr">
                  <a:defRPr kumimoji="1" sz="2400">
                    <a:solidFill>
                      <a:schemeClr val="tx1"/>
                    </a:solidFill>
                    <a:latin typeface="Tahoma" panose="020B0604030504040204" pitchFamily="34" charset="0"/>
                    <a:ea typeface="新細明體" panose="02020500000000000000" pitchFamily="18" charset="-120"/>
                  </a:defRPr>
                </a:lvl4pPr>
                <a:lvl5pPr marL="2057400" indent="-228600" algn="ctr">
                  <a:defRPr kumimoji="1" sz="2400">
                    <a:solidFill>
                      <a:schemeClr val="tx1"/>
                    </a:solidFill>
                    <a:latin typeface="Tahoma" panose="020B0604030504040204" pitchFamily="34" charset="0"/>
                    <a:ea typeface="新細明體" panose="02020500000000000000" pitchFamily="18" charset="-120"/>
                  </a:defRPr>
                </a:lvl5pPr>
                <a:lvl6pPr marL="25146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sz="2400">
                    <a:solidFill>
                      <a:schemeClr val="tx1"/>
                    </a:solidFill>
                    <a:latin typeface="Tahoma" panose="020B0604030504040204" pitchFamily="34" charset="0"/>
                    <a:ea typeface="新細明體" panose="02020500000000000000" pitchFamily="18" charset="-120"/>
                  </a:defRPr>
                </a:lvl1pPr>
                <a:lvl2pPr marL="742950" indent="-285750" algn="ctr">
                  <a:defRPr kumimoji="1" sz="2400">
                    <a:solidFill>
                      <a:schemeClr val="tx1"/>
                    </a:solidFill>
                    <a:latin typeface="Tahoma" panose="020B0604030504040204" pitchFamily="34" charset="0"/>
                    <a:ea typeface="新細明體" panose="02020500000000000000" pitchFamily="18" charset="-120"/>
                  </a:defRPr>
                </a:lvl2pPr>
                <a:lvl3pPr marL="1143000" indent="-228600" algn="ctr">
                  <a:defRPr kumimoji="1" sz="2400">
                    <a:solidFill>
                      <a:schemeClr val="tx1"/>
                    </a:solidFill>
                    <a:latin typeface="Tahoma" panose="020B0604030504040204" pitchFamily="34" charset="0"/>
                    <a:ea typeface="新細明體" panose="02020500000000000000" pitchFamily="18" charset="-120"/>
                  </a:defRPr>
                </a:lvl3pPr>
                <a:lvl4pPr marL="1600200" indent="-228600" algn="ctr">
                  <a:defRPr kumimoji="1" sz="2400">
                    <a:solidFill>
                      <a:schemeClr val="tx1"/>
                    </a:solidFill>
                    <a:latin typeface="Tahoma" panose="020B0604030504040204" pitchFamily="34" charset="0"/>
                    <a:ea typeface="新細明體" panose="02020500000000000000" pitchFamily="18" charset="-120"/>
                  </a:defRPr>
                </a:lvl4pPr>
                <a:lvl5pPr marL="2057400" indent="-228600" algn="ctr">
                  <a:defRPr kumimoji="1" sz="2400">
                    <a:solidFill>
                      <a:schemeClr val="tx1"/>
                    </a:solidFill>
                    <a:latin typeface="Tahoma" panose="020B0604030504040204" pitchFamily="34" charset="0"/>
                    <a:ea typeface="新細明體" panose="02020500000000000000" pitchFamily="18" charset="-120"/>
                  </a:defRPr>
                </a:lvl5pPr>
                <a:lvl6pPr marL="25146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sz="2400">
                    <a:solidFill>
                      <a:schemeClr val="tx1"/>
                    </a:solidFill>
                    <a:latin typeface="Tahoma" panose="020B0604030504040204" pitchFamily="34" charset="0"/>
                    <a:ea typeface="新細明體" panose="02020500000000000000" pitchFamily="18" charset="-120"/>
                  </a:defRPr>
                </a:lvl1pPr>
                <a:lvl2pPr marL="742950" indent="-285750" algn="ctr">
                  <a:defRPr kumimoji="1" sz="2400">
                    <a:solidFill>
                      <a:schemeClr val="tx1"/>
                    </a:solidFill>
                    <a:latin typeface="Tahoma" panose="020B0604030504040204" pitchFamily="34" charset="0"/>
                    <a:ea typeface="新細明體" panose="02020500000000000000" pitchFamily="18" charset="-120"/>
                  </a:defRPr>
                </a:lvl2pPr>
                <a:lvl3pPr marL="1143000" indent="-228600" algn="ctr">
                  <a:defRPr kumimoji="1" sz="2400">
                    <a:solidFill>
                      <a:schemeClr val="tx1"/>
                    </a:solidFill>
                    <a:latin typeface="Tahoma" panose="020B0604030504040204" pitchFamily="34" charset="0"/>
                    <a:ea typeface="新細明體" panose="02020500000000000000" pitchFamily="18" charset="-120"/>
                  </a:defRPr>
                </a:lvl3pPr>
                <a:lvl4pPr marL="1600200" indent="-228600" algn="ctr">
                  <a:defRPr kumimoji="1" sz="2400">
                    <a:solidFill>
                      <a:schemeClr val="tx1"/>
                    </a:solidFill>
                    <a:latin typeface="Tahoma" panose="020B0604030504040204" pitchFamily="34" charset="0"/>
                    <a:ea typeface="新細明體" panose="02020500000000000000" pitchFamily="18" charset="-120"/>
                  </a:defRPr>
                </a:lvl4pPr>
                <a:lvl5pPr marL="2057400" indent="-228600" algn="ctr">
                  <a:defRPr kumimoji="1" sz="2400">
                    <a:solidFill>
                      <a:schemeClr val="tx1"/>
                    </a:solidFill>
                    <a:latin typeface="Tahoma" panose="020B0604030504040204" pitchFamily="34" charset="0"/>
                    <a:ea typeface="新細明體" panose="02020500000000000000" pitchFamily="18" charset="-120"/>
                  </a:defRPr>
                </a:lvl5pPr>
                <a:lvl6pPr marL="25146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sz="2400">
                    <a:solidFill>
                      <a:schemeClr val="tx1"/>
                    </a:solidFill>
                    <a:latin typeface="Tahoma" panose="020B0604030504040204" pitchFamily="34" charset="0"/>
                    <a:ea typeface="新細明體" panose="02020500000000000000" pitchFamily="18" charset="-120"/>
                  </a:defRPr>
                </a:lvl1pPr>
                <a:lvl2pPr marL="742950" indent="-285750" algn="ctr">
                  <a:defRPr kumimoji="1" sz="2400">
                    <a:solidFill>
                      <a:schemeClr val="tx1"/>
                    </a:solidFill>
                    <a:latin typeface="Tahoma" panose="020B0604030504040204" pitchFamily="34" charset="0"/>
                    <a:ea typeface="新細明體" panose="02020500000000000000" pitchFamily="18" charset="-120"/>
                  </a:defRPr>
                </a:lvl2pPr>
                <a:lvl3pPr marL="1143000" indent="-228600" algn="ctr">
                  <a:defRPr kumimoji="1" sz="2400">
                    <a:solidFill>
                      <a:schemeClr val="tx1"/>
                    </a:solidFill>
                    <a:latin typeface="Tahoma" panose="020B0604030504040204" pitchFamily="34" charset="0"/>
                    <a:ea typeface="新細明體" panose="02020500000000000000" pitchFamily="18" charset="-120"/>
                  </a:defRPr>
                </a:lvl3pPr>
                <a:lvl4pPr marL="1600200" indent="-228600" algn="ctr">
                  <a:defRPr kumimoji="1" sz="2400">
                    <a:solidFill>
                      <a:schemeClr val="tx1"/>
                    </a:solidFill>
                    <a:latin typeface="Tahoma" panose="020B0604030504040204" pitchFamily="34" charset="0"/>
                    <a:ea typeface="新細明體" panose="02020500000000000000" pitchFamily="18" charset="-120"/>
                  </a:defRPr>
                </a:lvl4pPr>
                <a:lvl5pPr marL="2057400" indent="-228600" algn="ctr">
                  <a:defRPr kumimoji="1" sz="2400">
                    <a:solidFill>
                      <a:schemeClr val="tx1"/>
                    </a:solidFill>
                    <a:latin typeface="Tahoma" panose="020B0604030504040204" pitchFamily="34" charset="0"/>
                    <a:ea typeface="新細明體" panose="02020500000000000000" pitchFamily="18" charset="-120"/>
                  </a:defRPr>
                </a:lvl5pPr>
                <a:lvl6pPr marL="25146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sz="2400">
                  <a:solidFill>
                    <a:schemeClr val="tx1"/>
                  </a:solidFill>
                  <a:latin typeface="Tahoma" panose="020B0604030504040204" pitchFamily="34" charset="0"/>
                  <a:ea typeface="新細明體" panose="02020500000000000000" pitchFamily="18" charset="-120"/>
                </a:defRPr>
              </a:lvl1pPr>
              <a:lvl2pPr marL="742950" indent="-285750" algn="ctr">
                <a:defRPr kumimoji="1" sz="2400">
                  <a:solidFill>
                    <a:schemeClr val="tx1"/>
                  </a:solidFill>
                  <a:latin typeface="Tahoma" panose="020B0604030504040204" pitchFamily="34" charset="0"/>
                  <a:ea typeface="新細明體" panose="02020500000000000000" pitchFamily="18" charset="-120"/>
                </a:defRPr>
              </a:lvl2pPr>
              <a:lvl3pPr marL="1143000" indent="-228600" algn="ctr">
                <a:defRPr kumimoji="1" sz="2400">
                  <a:solidFill>
                    <a:schemeClr val="tx1"/>
                  </a:solidFill>
                  <a:latin typeface="Tahoma" panose="020B0604030504040204" pitchFamily="34" charset="0"/>
                  <a:ea typeface="新細明體" panose="02020500000000000000" pitchFamily="18" charset="-120"/>
                </a:defRPr>
              </a:lvl3pPr>
              <a:lvl4pPr marL="1600200" indent="-228600" algn="ctr">
                <a:defRPr kumimoji="1" sz="2400">
                  <a:solidFill>
                    <a:schemeClr val="tx1"/>
                  </a:solidFill>
                  <a:latin typeface="Tahoma" panose="020B0604030504040204" pitchFamily="34" charset="0"/>
                  <a:ea typeface="新細明體" panose="02020500000000000000" pitchFamily="18" charset="-120"/>
                </a:defRPr>
              </a:lvl4pPr>
              <a:lvl5pPr marL="2057400" indent="-228600" algn="ctr">
                <a:defRPr kumimoji="1" sz="2400">
                  <a:solidFill>
                    <a:schemeClr val="tx1"/>
                  </a:solidFill>
                  <a:latin typeface="Tahoma" panose="020B0604030504040204" pitchFamily="34" charset="0"/>
                  <a:ea typeface="新細明體" panose="02020500000000000000" pitchFamily="18" charset="-120"/>
                </a:defRPr>
              </a:lvl5pPr>
              <a:lvl6pPr marL="25146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sz="2400">
                  <a:solidFill>
                    <a:schemeClr val="tx1"/>
                  </a:solidFill>
                  <a:latin typeface="Tahoma" panose="020B0604030504040204" pitchFamily="34" charset="0"/>
                  <a:ea typeface="新細明體" panose="02020500000000000000" pitchFamily="18" charset="-120"/>
                </a:defRPr>
              </a:lvl1pPr>
              <a:lvl2pPr marL="742950" indent="-285750" algn="ctr">
                <a:defRPr kumimoji="1" sz="2400">
                  <a:solidFill>
                    <a:schemeClr val="tx1"/>
                  </a:solidFill>
                  <a:latin typeface="Tahoma" panose="020B0604030504040204" pitchFamily="34" charset="0"/>
                  <a:ea typeface="新細明體" panose="02020500000000000000" pitchFamily="18" charset="-120"/>
                </a:defRPr>
              </a:lvl2pPr>
              <a:lvl3pPr marL="1143000" indent="-228600" algn="ctr">
                <a:defRPr kumimoji="1" sz="2400">
                  <a:solidFill>
                    <a:schemeClr val="tx1"/>
                  </a:solidFill>
                  <a:latin typeface="Tahoma" panose="020B0604030504040204" pitchFamily="34" charset="0"/>
                  <a:ea typeface="新細明體" panose="02020500000000000000" pitchFamily="18" charset="-120"/>
                </a:defRPr>
              </a:lvl3pPr>
              <a:lvl4pPr marL="1600200" indent="-228600" algn="ctr">
                <a:defRPr kumimoji="1" sz="2400">
                  <a:solidFill>
                    <a:schemeClr val="tx1"/>
                  </a:solidFill>
                  <a:latin typeface="Tahoma" panose="020B0604030504040204" pitchFamily="34" charset="0"/>
                  <a:ea typeface="新細明體" panose="02020500000000000000" pitchFamily="18" charset="-120"/>
                </a:defRPr>
              </a:lvl4pPr>
              <a:lvl5pPr marL="2057400" indent="-228600" algn="ctr">
                <a:defRPr kumimoji="1" sz="2400">
                  <a:solidFill>
                    <a:schemeClr val="tx1"/>
                  </a:solidFill>
                  <a:latin typeface="Tahoma" panose="020B0604030504040204" pitchFamily="34" charset="0"/>
                  <a:ea typeface="新細明體" panose="02020500000000000000" pitchFamily="18" charset="-120"/>
                </a:defRPr>
              </a:lvl5pPr>
              <a:lvl6pPr marL="25146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sz="2400">
                  <a:solidFill>
                    <a:schemeClr val="tx1"/>
                  </a:solidFill>
                  <a:latin typeface="Tahoma" panose="020B0604030504040204" pitchFamily="34" charset="0"/>
                  <a:ea typeface="新細明體" panose="02020500000000000000" pitchFamily="18" charset="-120"/>
                </a:defRPr>
              </a:lvl1pPr>
              <a:lvl2pPr marL="742950" indent="-285750" algn="ctr">
                <a:defRPr kumimoji="1" sz="2400">
                  <a:solidFill>
                    <a:schemeClr val="tx1"/>
                  </a:solidFill>
                  <a:latin typeface="Tahoma" panose="020B0604030504040204" pitchFamily="34" charset="0"/>
                  <a:ea typeface="新細明體" panose="02020500000000000000" pitchFamily="18" charset="-120"/>
                </a:defRPr>
              </a:lvl2pPr>
              <a:lvl3pPr marL="1143000" indent="-228600" algn="ctr">
                <a:defRPr kumimoji="1" sz="2400">
                  <a:solidFill>
                    <a:schemeClr val="tx1"/>
                  </a:solidFill>
                  <a:latin typeface="Tahoma" panose="020B0604030504040204" pitchFamily="34" charset="0"/>
                  <a:ea typeface="新細明體" panose="02020500000000000000" pitchFamily="18" charset="-120"/>
                </a:defRPr>
              </a:lvl3pPr>
              <a:lvl4pPr marL="1600200" indent="-228600" algn="ctr">
                <a:defRPr kumimoji="1" sz="2400">
                  <a:solidFill>
                    <a:schemeClr val="tx1"/>
                  </a:solidFill>
                  <a:latin typeface="Tahoma" panose="020B0604030504040204" pitchFamily="34" charset="0"/>
                  <a:ea typeface="新細明體" panose="02020500000000000000" pitchFamily="18" charset="-120"/>
                </a:defRPr>
              </a:lvl4pPr>
              <a:lvl5pPr marL="2057400" indent="-228600" algn="ctr">
                <a:defRPr kumimoji="1" sz="2400">
                  <a:solidFill>
                    <a:schemeClr val="tx1"/>
                  </a:solidFill>
                  <a:latin typeface="Tahoma" panose="020B0604030504040204" pitchFamily="34" charset="0"/>
                  <a:ea typeface="新細明體" panose="02020500000000000000" pitchFamily="18" charset="-120"/>
                </a:defRPr>
              </a:lvl5pPr>
              <a:lvl6pPr marL="25146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grpSp>
      <p:sp>
        <p:nvSpPr>
          <p:cNvPr id="4108" name="Rectangle 12"/>
          <p:cNvSpPr>
            <a:spLocks noGrp="1" noChangeArrowheads="1"/>
          </p:cNvSpPr>
          <p:nvPr>
            <p:ph type="ctrTitle"/>
          </p:nvPr>
        </p:nvSpPr>
        <p:spPr>
          <a:xfrm>
            <a:off x="990600" y="1828800"/>
            <a:ext cx="7772400" cy="1143000"/>
          </a:xfrm>
        </p:spPr>
        <p:txBody>
          <a:bodyPr/>
          <a:lstStyle>
            <a:lvl1pPr>
              <a:defRPr b="0"/>
            </a:lvl1pPr>
          </a:lstStyle>
          <a:p>
            <a:r>
              <a:rPr lang="zh-TW" altLang="en-US"/>
              <a:t>按一下以編輯母片標題樣式</a:t>
            </a:r>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b="0"/>
            </a:lvl1pPr>
          </a:lstStyle>
          <a:p>
            <a:r>
              <a:rPr lang="zh-TW" altLang="en-US"/>
              <a:t>按一下以編輯母片副標題樣式</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zh-TW"/>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zh-TW"/>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5D493FE0-E598-4E2D-96A8-93D3F7F283DB}" type="slidenum">
              <a:rPr lang="en-US" altLang="zh-TW"/>
              <a:pPr>
                <a:defRPr/>
              </a:pPr>
              <a:t>‹#›</a:t>
            </a:fld>
            <a:endParaRPr lang="en-US" altLang="zh-TW"/>
          </a:p>
        </p:txBody>
      </p:sp>
    </p:spTree>
    <p:extLst>
      <p:ext uri="{BB962C8B-B14F-4D97-AF65-F5344CB8AC3E}">
        <p14:creationId xmlns:p14="http://schemas.microsoft.com/office/powerpoint/2010/main" val="3358123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035"/>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036"/>
          <p:cNvSpPr>
            <a:spLocks noGrp="1" noChangeArrowheads="1"/>
          </p:cNvSpPr>
          <p:nvPr>
            <p:ph type="ftr" sz="quarter" idx="11"/>
          </p:nvPr>
        </p:nvSpPr>
        <p:spPr>
          <a:ln/>
        </p:spPr>
        <p:txBody>
          <a:bodyPr/>
          <a:lstStyle>
            <a:lvl1pPr>
              <a:defRPr/>
            </a:lvl1pPr>
          </a:lstStyle>
          <a:p>
            <a:pPr>
              <a:defRPr/>
            </a:pPr>
            <a:fld id="{3C94EB0F-4B83-4A47-BAE2-B0B9B024266F}" type="slidenum">
              <a:rPr lang="en-US" altLang="zh-TW"/>
              <a:pPr>
                <a:defRPr/>
              </a:pPr>
              <a:t>‹#›</a:t>
            </a:fld>
            <a:endParaRPr lang="en-US" altLang="zh-TW"/>
          </a:p>
        </p:txBody>
      </p:sp>
      <p:sp>
        <p:nvSpPr>
          <p:cNvPr id="6" name="Rectangle 1037"/>
          <p:cNvSpPr>
            <a:spLocks noGrp="1" noChangeArrowheads="1"/>
          </p:cNvSpPr>
          <p:nvPr>
            <p:ph type="sldNum" sz="quarter" idx="12"/>
          </p:nvPr>
        </p:nvSpPr>
        <p:spPr>
          <a:ln/>
        </p:spPr>
        <p:txBody>
          <a:bodyPr/>
          <a:lstStyle>
            <a:lvl1pPr>
              <a:defRPr/>
            </a:lvl1pPr>
          </a:lstStyle>
          <a:p>
            <a:pPr>
              <a:defRPr/>
            </a:pPr>
            <a:fld id="{322A3DB6-1C46-4574-A9B7-E9C7D019C39E}" type="slidenum">
              <a:rPr lang="en-US" altLang="zh-TW"/>
              <a:pPr>
                <a:defRPr/>
              </a:pPr>
              <a:t>‹#›</a:t>
            </a:fld>
            <a:endParaRPr lang="en-US" altLang="zh-TW"/>
          </a:p>
        </p:txBody>
      </p:sp>
    </p:spTree>
    <p:extLst>
      <p:ext uri="{BB962C8B-B14F-4D97-AF65-F5344CB8AC3E}">
        <p14:creationId xmlns:p14="http://schemas.microsoft.com/office/powerpoint/2010/main" val="423996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004050" y="617538"/>
            <a:ext cx="1951038" cy="551497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1150938" y="617538"/>
            <a:ext cx="5700712" cy="55149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035"/>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036"/>
          <p:cNvSpPr>
            <a:spLocks noGrp="1" noChangeArrowheads="1"/>
          </p:cNvSpPr>
          <p:nvPr>
            <p:ph type="ftr" sz="quarter" idx="11"/>
          </p:nvPr>
        </p:nvSpPr>
        <p:spPr>
          <a:ln/>
        </p:spPr>
        <p:txBody>
          <a:bodyPr/>
          <a:lstStyle>
            <a:lvl1pPr>
              <a:defRPr/>
            </a:lvl1pPr>
          </a:lstStyle>
          <a:p>
            <a:pPr>
              <a:defRPr/>
            </a:pPr>
            <a:fld id="{EC912117-9EF3-4B3E-B15F-A480A11D286A}" type="slidenum">
              <a:rPr lang="en-US" altLang="zh-TW"/>
              <a:pPr>
                <a:defRPr/>
              </a:pPr>
              <a:t>‹#›</a:t>
            </a:fld>
            <a:endParaRPr lang="en-US" altLang="zh-TW"/>
          </a:p>
        </p:txBody>
      </p:sp>
      <p:sp>
        <p:nvSpPr>
          <p:cNvPr id="6" name="Rectangle 1037"/>
          <p:cNvSpPr>
            <a:spLocks noGrp="1" noChangeArrowheads="1"/>
          </p:cNvSpPr>
          <p:nvPr>
            <p:ph type="sldNum" sz="quarter" idx="12"/>
          </p:nvPr>
        </p:nvSpPr>
        <p:spPr>
          <a:ln/>
        </p:spPr>
        <p:txBody>
          <a:bodyPr/>
          <a:lstStyle>
            <a:lvl1pPr>
              <a:defRPr/>
            </a:lvl1pPr>
          </a:lstStyle>
          <a:p>
            <a:pPr>
              <a:defRPr/>
            </a:pPr>
            <a:fld id="{0B456C1B-51C9-41BC-9F6C-E2EE590041ED}" type="slidenum">
              <a:rPr lang="en-US" altLang="zh-TW"/>
              <a:pPr>
                <a:defRPr/>
              </a:pPr>
              <a:t>‹#›</a:t>
            </a:fld>
            <a:endParaRPr lang="en-US" altLang="zh-TW"/>
          </a:p>
        </p:txBody>
      </p:sp>
    </p:spTree>
    <p:extLst>
      <p:ext uri="{BB962C8B-B14F-4D97-AF65-F5344CB8AC3E}">
        <p14:creationId xmlns:p14="http://schemas.microsoft.com/office/powerpoint/2010/main" val="1528284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150938" y="617538"/>
            <a:ext cx="7793037" cy="1143000"/>
          </a:xfrm>
        </p:spPr>
        <p:txBody>
          <a:bodyPr/>
          <a:lstStyle/>
          <a:p>
            <a:r>
              <a:rPr lang="zh-TW" altLang="en-US"/>
              <a:t>按一下以編輯母片標題樣式</a:t>
            </a:r>
          </a:p>
        </p:txBody>
      </p:sp>
      <p:sp>
        <p:nvSpPr>
          <p:cNvPr id="3" name="表格版面配置區 2"/>
          <p:cNvSpPr>
            <a:spLocks noGrp="1"/>
          </p:cNvSpPr>
          <p:nvPr>
            <p:ph type="tbl" idx="1"/>
          </p:nvPr>
        </p:nvSpPr>
        <p:spPr>
          <a:xfrm>
            <a:off x="1182688" y="2017713"/>
            <a:ext cx="7772400" cy="4114800"/>
          </a:xfrm>
        </p:spPr>
        <p:txBody>
          <a:bodyPr/>
          <a:lstStyle/>
          <a:p>
            <a:pPr lvl="0"/>
            <a:endParaRPr lang="zh-TW" altLang="en-US" noProof="0"/>
          </a:p>
        </p:txBody>
      </p:sp>
      <p:sp>
        <p:nvSpPr>
          <p:cNvPr id="4" name="Rectangle 1035"/>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036"/>
          <p:cNvSpPr>
            <a:spLocks noGrp="1" noChangeArrowheads="1"/>
          </p:cNvSpPr>
          <p:nvPr>
            <p:ph type="ftr" sz="quarter" idx="11"/>
          </p:nvPr>
        </p:nvSpPr>
        <p:spPr>
          <a:ln/>
        </p:spPr>
        <p:txBody>
          <a:bodyPr/>
          <a:lstStyle>
            <a:lvl1pPr>
              <a:defRPr/>
            </a:lvl1pPr>
          </a:lstStyle>
          <a:p>
            <a:pPr>
              <a:defRPr/>
            </a:pPr>
            <a:fld id="{6186E51B-1933-4DCD-98C4-B88C88217232}" type="slidenum">
              <a:rPr lang="en-US" altLang="zh-TW"/>
              <a:pPr>
                <a:defRPr/>
              </a:pPr>
              <a:t>‹#›</a:t>
            </a:fld>
            <a:endParaRPr lang="en-US" altLang="zh-TW"/>
          </a:p>
        </p:txBody>
      </p:sp>
      <p:sp>
        <p:nvSpPr>
          <p:cNvPr id="6" name="Rectangle 1037"/>
          <p:cNvSpPr>
            <a:spLocks noGrp="1" noChangeArrowheads="1"/>
          </p:cNvSpPr>
          <p:nvPr>
            <p:ph type="sldNum" sz="quarter" idx="12"/>
          </p:nvPr>
        </p:nvSpPr>
        <p:spPr>
          <a:ln/>
        </p:spPr>
        <p:txBody>
          <a:bodyPr/>
          <a:lstStyle>
            <a:lvl1pPr>
              <a:defRPr/>
            </a:lvl1pPr>
          </a:lstStyle>
          <a:p>
            <a:pPr>
              <a:defRPr/>
            </a:pPr>
            <a:fld id="{A0654B0F-859E-4EC2-83F0-C942D49392A1}" type="slidenum">
              <a:rPr lang="en-US" altLang="zh-TW"/>
              <a:pPr>
                <a:defRPr/>
              </a:pPr>
              <a:t>‹#›</a:t>
            </a:fld>
            <a:endParaRPr lang="en-US" altLang="zh-TW"/>
          </a:p>
        </p:txBody>
      </p:sp>
    </p:spTree>
    <p:extLst>
      <p:ext uri="{BB962C8B-B14F-4D97-AF65-F5344CB8AC3E}">
        <p14:creationId xmlns:p14="http://schemas.microsoft.com/office/powerpoint/2010/main" val="684576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1150938" y="617538"/>
            <a:ext cx="7804150" cy="5514975"/>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1035"/>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1036"/>
          <p:cNvSpPr>
            <a:spLocks noGrp="1" noChangeArrowheads="1"/>
          </p:cNvSpPr>
          <p:nvPr>
            <p:ph type="ftr" sz="quarter" idx="11"/>
          </p:nvPr>
        </p:nvSpPr>
        <p:spPr>
          <a:ln/>
        </p:spPr>
        <p:txBody>
          <a:bodyPr/>
          <a:lstStyle>
            <a:lvl1pPr>
              <a:defRPr/>
            </a:lvl1pPr>
          </a:lstStyle>
          <a:p>
            <a:pPr>
              <a:defRPr/>
            </a:pPr>
            <a:fld id="{57AACDF6-027D-48A0-AD1A-212CCEE52558}" type="slidenum">
              <a:rPr lang="en-US" altLang="zh-TW"/>
              <a:pPr>
                <a:defRPr/>
              </a:pPr>
              <a:t>‹#›</a:t>
            </a:fld>
            <a:endParaRPr lang="en-US" altLang="zh-TW"/>
          </a:p>
        </p:txBody>
      </p:sp>
      <p:sp>
        <p:nvSpPr>
          <p:cNvPr id="5" name="Rectangle 1037"/>
          <p:cNvSpPr>
            <a:spLocks noGrp="1" noChangeArrowheads="1"/>
          </p:cNvSpPr>
          <p:nvPr>
            <p:ph type="sldNum" sz="quarter" idx="12"/>
          </p:nvPr>
        </p:nvSpPr>
        <p:spPr>
          <a:ln/>
        </p:spPr>
        <p:txBody>
          <a:bodyPr/>
          <a:lstStyle>
            <a:lvl1pPr>
              <a:defRPr/>
            </a:lvl1pPr>
          </a:lstStyle>
          <a:p>
            <a:pPr>
              <a:defRPr/>
            </a:pPr>
            <a:fld id="{6B3C2995-FD92-4D68-B2DC-E55E50BA67B4}" type="slidenum">
              <a:rPr lang="en-US" altLang="zh-TW"/>
              <a:pPr>
                <a:defRPr/>
              </a:pPr>
              <a:t>‹#›</a:t>
            </a:fld>
            <a:endParaRPr lang="en-US" altLang="zh-TW"/>
          </a:p>
        </p:txBody>
      </p:sp>
    </p:spTree>
    <p:extLst>
      <p:ext uri="{BB962C8B-B14F-4D97-AF65-F5344CB8AC3E}">
        <p14:creationId xmlns:p14="http://schemas.microsoft.com/office/powerpoint/2010/main" val="1148122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035"/>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036"/>
          <p:cNvSpPr>
            <a:spLocks noGrp="1" noChangeArrowheads="1"/>
          </p:cNvSpPr>
          <p:nvPr>
            <p:ph type="ftr" sz="quarter" idx="11"/>
          </p:nvPr>
        </p:nvSpPr>
        <p:spPr>
          <a:ln/>
        </p:spPr>
        <p:txBody>
          <a:bodyPr/>
          <a:lstStyle>
            <a:lvl1pPr>
              <a:defRPr/>
            </a:lvl1pPr>
          </a:lstStyle>
          <a:p>
            <a:pPr>
              <a:defRPr/>
            </a:pPr>
            <a:fld id="{39A273E4-1E6F-4F09-9B4F-795CF18CA87E}" type="slidenum">
              <a:rPr lang="en-US" altLang="zh-TW"/>
              <a:pPr>
                <a:defRPr/>
              </a:pPr>
              <a:t>‹#›</a:t>
            </a:fld>
            <a:endParaRPr lang="en-US" altLang="zh-TW"/>
          </a:p>
        </p:txBody>
      </p:sp>
      <p:sp>
        <p:nvSpPr>
          <p:cNvPr id="6" name="Rectangle 1037"/>
          <p:cNvSpPr>
            <a:spLocks noGrp="1" noChangeArrowheads="1"/>
          </p:cNvSpPr>
          <p:nvPr>
            <p:ph type="sldNum" sz="quarter" idx="12"/>
          </p:nvPr>
        </p:nvSpPr>
        <p:spPr>
          <a:ln/>
        </p:spPr>
        <p:txBody>
          <a:bodyPr/>
          <a:lstStyle>
            <a:lvl1pPr>
              <a:defRPr/>
            </a:lvl1pPr>
          </a:lstStyle>
          <a:p>
            <a:pPr>
              <a:defRPr/>
            </a:pPr>
            <a:fld id="{E3BE3FB7-90AC-46E6-A26E-E0B391634568}" type="slidenum">
              <a:rPr lang="en-US" altLang="zh-TW"/>
              <a:pPr>
                <a:defRPr/>
              </a:pPr>
              <a:t>‹#›</a:t>
            </a:fld>
            <a:endParaRPr lang="en-US" altLang="zh-TW"/>
          </a:p>
        </p:txBody>
      </p:sp>
    </p:spTree>
    <p:extLst>
      <p:ext uri="{BB962C8B-B14F-4D97-AF65-F5344CB8AC3E}">
        <p14:creationId xmlns:p14="http://schemas.microsoft.com/office/powerpoint/2010/main" val="3729879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1035"/>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036"/>
          <p:cNvSpPr>
            <a:spLocks noGrp="1" noChangeArrowheads="1"/>
          </p:cNvSpPr>
          <p:nvPr>
            <p:ph type="ftr" sz="quarter" idx="11"/>
          </p:nvPr>
        </p:nvSpPr>
        <p:spPr>
          <a:ln/>
        </p:spPr>
        <p:txBody>
          <a:bodyPr/>
          <a:lstStyle>
            <a:lvl1pPr>
              <a:defRPr/>
            </a:lvl1pPr>
          </a:lstStyle>
          <a:p>
            <a:pPr>
              <a:defRPr/>
            </a:pPr>
            <a:fld id="{CFBAFEDC-24D3-4341-A0E3-BDF329DA150B}" type="slidenum">
              <a:rPr lang="en-US" altLang="zh-TW"/>
              <a:pPr>
                <a:defRPr/>
              </a:pPr>
              <a:t>‹#›</a:t>
            </a:fld>
            <a:endParaRPr lang="en-US" altLang="zh-TW"/>
          </a:p>
        </p:txBody>
      </p:sp>
      <p:sp>
        <p:nvSpPr>
          <p:cNvPr id="6" name="Rectangle 1037"/>
          <p:cNvSpPr>
            <a:spLocks noGrp="1" noChangeArrowheads="1"/>
          </p:cNvSpPr>
          <p:nvPr>
            <p:ph type="sldNum" sz="quarter" idx="12"/>
          </p:nvPr>
        </p:nvSpPr>
        <p:spPr>
          <a:ln/>
        </p:spPr>
        <p:txBody>
          <a:bodyPr/>
          <a:lstStyle>
            <a:lvl1pPr>
              <a:defRPr/>
            </a:lvl1pPr>
          </a:lstStyle>
          <a:p>
            <a:pPr>
              <a:defRPr/>
            </a:pPr>
            <a:fld id="{56EA80B8-F173-49D0-A9C1-900D2E513E56}" type="slidenum">
              <a:rPr lang="en-US" altLang="zh-TW"/>
              <a:pPr>
                <a:defRPr/>
              </a:pPr>
              <a:t>‹#›</a:t>
            </a:fld>
            <a:endParaRPr lang="en-US" altLang="zh-TW"/>
          </a:p>
        </p:txBody>
      </p:sp>
    </p:spTree>
    <p:extLst>
      <p:ext uri="{BB962C8B-B14F-4D97-AF65-F5344CB8AC3E}">
        <p14:creationId xmlns:p14="http://schemas.microsoft.com/office/powerpoint/2010/main" val="4309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1035"/>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036"/>
          <p:cNvSpPr>
            <a:spLocks noGrp="1" noChangeArrowheads="1"/>
          </p:cNvSpPr>
          <p:nvPr>
            <p:ph type="ftr" sz="quarter" idx="11"/>
          </p:nvPr>
        </p:nvSpPr>
        <p:spPr>
          <a:ln/>
        </p:spPr>
        <p:txBody>
          <a:bodyPr/>
          <a:lstStyle>
            <a:lvl1pPr>
              <a:defRPr/>
            </a:lvl1pPr>
          </a:lstStyle>
          <a:p>
            <a:pPr>
              <a:defRPr/>
            </a:pPr>
            <a:fld id="{C5291766-E348-4B7A-848D-C2FD83FE1D25}" type="slidenum">
              <a:rPr lang="en-US" altLang="zh-TW"/>
              <a:pPr>
                <a:defRPr/>
              </a:pPr>
              <a:t>‹#›</a:t>
            </a:fld>
            <a:endParaRPr lang="en-US" altLang="zh-TW"/>
          </a:p>
        </p:txBody>
      </p:sp>
      <p:sp>
        <p:nvSpPr>
          <p:cNvPr id="7" name="Rectangle 1037"/>
          <p:cNvSpPr>
            <a:spLocks noGrp="1" noChangeArrowheads="1"/>
          </p:cNvSpPr>
          <p:nvPr>
            <p:ph type="sldNum" sz="quarter" idx="12"/>
          </p:nvPr>
        </p:nvSpPr>
        <p:spPr>
          <a:ln/>
        </p:spPr>
        <p:txBody>
          <a:bodyPr/>
          <a:lstStyle>
            <a:lvl1pPr>
              <a:defRPr/>
            </a:lvl1pPr>
          </a:lstStyle>
          <a:p>
            <a:pPr>
              <a:defRPr/>
            </a:pPr>
            <a:fld id="{E7A387C9-092E-4451-8E0C-27EA25893442}" type="slidenum">
              <a:rPr lang="en-US" altLang="zh-TW"/>
              <a:pPr>
                <a:defRPr/>
              </a:pPr>
              <a:t>‹#›</a:t>
            </a:fld>
            <a:endParaRPr lang="en-US" altLang="zh-TW"/>
          </a:p>
        </p:txBody>
      </p:sp>
    </p:spTree>
    <p:extLst>
      <p:ext uri="{BB962C8B-B14F-4D97-AF65-F5344CB8AC3E}">
        <p14:creationId xmlns:p14="http://schemas.microsoft.com/office/powerpoint/2010/main" val="4229399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1035"/>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1036"/>
          <p:cNvSpPr>
            <a:spLocks noGrp="1" noChangeArrowheads="1"/>
          </p:cNvSpPr>
          <p:nvPr>
            <p:ph type="ftr" sz="quarter" idx="11"/>
          </p:nvPr>
        </p:nvSpPr>
        <p:spPr>
          <a:ln/>
        </p:spPr>
        <p:txBody>
          <a:bodyPr/>
          <a:lstStyle>
            <a:lvl1pPr>
              <a:defRPr/>
            </a:lvl1pPr>
          </a:lstStyle>
          <a:p>
            <a:pPr>
              <a:defRPr/>
            </a:pPr>
            <a:fld id="{16ACD285-600B-4C4C-9DCE-8F0AC14A1E44}" type="slidenum">
              <a:rPr lang="en-US" altLang="zh-TW"/>
              <a:pPr>
                <a:defRPr/>
              </a:pPr>
              <a:t>‹#›</a:t>
            </a:fld>
            <a:endParaRPr lang="en-US" altLang="zh-TW"/>
          </a:p>
        </p:txBody>
      </p:sp>
      <p:sp>
        <p:nvSpPr>
          <p:cNvPr id="9" name="Rectangle 1037"/>
          <p:cNvSpPr>
            <a:spLocks noGrp="1" noChangeArrowheads="1"/>
          </p:cNvSpPr>
          <p:nvPr>
            <p:ph type="sldNum" sz="quarter" idx="12"/>
          </p:nvPr>
        </p:nvSpPr>
        <p:spPr>
          <a:ln/>
        </p:spPr>
        <p:txBody>
          <a:bodyPr/>
          <a:lstStyle>
            <a:lvl1pPr>
              <a:defRPr/>
            </a:lvl1pPr>
          </a:lstStyle>
          <a:p>
            <a:pPr>
              <a:defRPr/>
            </a:pPr>
            <a:fld id="{3A8081A8-A995-402B-ACE6-976D60BBFE89}" type="slidenum">
              <a:rPr lang="en-US" altLang="zh-TW"/>
              <a:pPr>
                <a:defRPr/>
              </a:pPr>
              <a:t>‹#›</a:t>
            </a:fld>
            <a:endParaRPr lang="en-US" altLang="zh-TW"/>
          </a:p>
        </p:txBody>
      </p:sp>
    </p:spTree>
    <p:extLst>
      <p:ext uri="{BB962C8B-B14F-4D97-AF65-F5344CB8AC3E}">
        <p14:creationId xmlns:p14="http://schemas.microsoft.com/office/powerpoint/2010/main" val="41814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035"/>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1036"/>
          <p:cNvSpPr>
            <a:spLocks noGrp="1" noChangeArrowheads="1"/>
          </p:cNvSpPr>
          <p:nvPr>
            <p:ph type="ftr" sz="quarter" idx="11"/>
          </p:nvPr>
        </p:nvSpPr>
        <p:spPr>
          <a:ln/>
        </p:spPr>
        <p:txBody>
          <a:bodyPr/>
          <a:lstStyle>
            <a:lvl1pPr>
              <a:defRPr/>
            </a:lvl1pPr>
          </a:lstStyle>
          <a:p>
            <a:pPr>
              <a:defRPr/>
            </a:pPr>
            <a:fld id="{98DDD3EF-21B6-403E-A4FB-39498B2B9A29}" type="slidenum">
              <a:rPr lang="en-US" altLang="zh-TW"/>
              <a:pPr>
                <a:defRPr/>
              </a:pPr>
              <a:t>‹#›</a:t>
            </a:fld>
            <a:endParaRPr lang="en-US" altLang="zh-TW"/>
          </a:p>
        </p:txBody>
      </p:sp>
      <p:sp>
        <p:nvSpPr>
          <p:cNvPr id="5" name="Rectangle 1037"/>
          <p:cNvSpPr>
            <a:spLocks noGrp="1" noChangeArrowheads="1"/>
          </p:cNvSpPr>
          <p:nvPr>
            <p:ph type="sldNum" sz="quarter" idx="12"/>
          </p:nvPr>
        </p:nvSpPr>
        <p:spPr>
          <a:ln/>
        </p:spPr>
        <p:txBody>
          <a:bodyPr/>
          <a:lstStyle>
            <a:lvl1pPr>
              <a:defRPr/>
            </a:lvl1pPr>
          </a:lstStyle>
          <a:p>
            <a:pPr>
              <a:defRPr/>
            </a:pPr>
            <a:fld id="{474A5200-9ABA-4E7D-9412-C083860E4683}" type="slidenum">
              <a:rPr lang="en-US" altLang="zh-TW"/>
              <a:pPr>
                <a:defRPr/>
              </a:pPr>
              <a:t>‹#›</a:t>
            </a:fld>
            <a:endParaRPr lang="en-US" altLang="zh-TW"/>
          </a:p>
        </p:txBody>
      </p:sp>
    </p:spTree>
    <p:extLst>
      <p:ext uri="{BB962C8B-B14F-4D97-AF65-F5344CB8AC3E}">
        <p14:creationId xmlns:p14="http://schemas.microsoft.com/office/powerpoint/2010/main" val="782198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1036"/>
          <p:cNvSpPr>
            <a:spLocks noGrp="1" noChangeArrowheads="1"/>
          </p:cNvSpPr>
          <p:nvPr>
            <p:ph type="ftr" sz="quarter" idx="11"/>
          </p:nvPr>
        </p:nvSpPr>
        <p:spPr>
          <a:ln/>
        </p:spPr>
        <p:txBody>
          <a:bodyPr/>
          <a:lstStyle>
            <a:lvl1pPr>
              <a:defRPr/>
            </a:lvl1pPr>
          </a:lstStyle>
          <a:p>
            <a:pPr>
              <a:defRPr/>
            </a:pPr>
            <a:fld id="{D0E34A3C-1786-47A6-8AAF-7EC8249C2150}" type="slidenum">
              <a:rPr lang="en-US" altLang="zh-TW"/>
              <a:pPr>
                <a:defRPr/>
              </a:pPr>
              <a:t>‹#›</a:t>
            </a:fld>
            <a:endParaRPr lang="en-US" altLang="zh-TW"/>
          </a:p>
        </p:txBody>
      </p:sp>
      <p:sp>
        <p:nvSpPr>
          <p:cNvPr id="4" name="Rectangle 1037"/>
          <p:cNvSpPr>
            <a:spLocks noGrp="1" noChangeArrowheads="1"/>
          </p:cNvSpPr>
          <p:nvPr>
            <p:ph type="sldNum" sz="quarter" idx="12"/>
          </p:nvPr>
        </p:nvSpPr>
        <p:spPr>
          <a:ln/>
        </p:spPr>
        <p:txBody>
          <a:bodyPr/>
          <a:lstStyle>
            <a:lvl1pPr>
              <a:defRPr/>
            </a:lvl1pPr>
          </a:lstStyle>
          <a:p>
            <a:pPr>
              <a:defRPr/>
            </a:pPr>
            <a:fld id="{EC6548D2-81E4-4CFA-B137-5797AE158B21}" type="slidenum">
              <a:rPr lang="en-US" altLang="zh-TW"/>
              <a:pPr>
                <a:defRPr/>
              </a:pPr>
              <a:t>‹#›</a:t>
            </a:fld>
            <a:endParaRPr lang="en-US" altLang="zh-TW"/>
          </a:p>
        </p:txBody>
      </p:sp>
    </p:spTree>
    <p:extLst>
      <p:ext uri="{BB962C8B-B14F-4D97-AF65-F5344CB8AC3E}">
        <p14:creationId xmlns:p14="http://schemas.microsoft.com/office/powerpoint/2010/main" val="3751148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1035"/>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036"/>
          <p:cNvSpPr>
            <a:spLocks noGrp="1" noChangeArrowheads="1"/>
          </p:cNvSpPr>
          <p:nvPr>
            <p:ph type="ftr" sz="quarter" idx="11"/>
          </p:nvPr>
        </p:nvSpPr>
        <p:spPr>
          <a:ln/>
        </p:spPr>
        <p:txBody>
          <a:bodyPr/>
          <a:lstStyle>
            <a:lvl1pPr>
              <a:defRPr/>
            </a:lvl1pPr>
          </a:lstStyle>
          <a:p>
            <a:pPr>
              <a:defRPr/>
            </a:pPr>
            <a:fld id="{80E26A2D-73FC-42A5-BD2F-A335A9A00DBD}" type="slidenum">
              <a:rPr lang="en-US" altLang="zh-TW"/>
              <a:pPr>
                <a:defRPr/>
              </a:pPr>
              <a:t>‹#›</a:t>
            </a:fld>
            <a:endParaRPr lang="en-US" altLang="zh-TW"/>
          </a:p>
        </p:txBody>
      </p:sp>
      <p:sp>
        <p:nvSpPr>
          <p:cNvPr id="7" name="Rectangle 1037"/>
          <p:cNvSpPr>
            <a:spLocks noGrp="1" noChangeArrowheads="1"/>
          </p:cNvSpPr>
          <p:nvPr>
            <p:ph type="sldNum" sz="quarter" idx="12"/>
          </p:nvPr>
        </p:nvSpPr>
        <p:spPr>
          <a:ln/>
        </p:spPr>
        <p:txBody>
          <a:bodyPr/>
          <a:lstStyle>
            <a:lvl1pPr>
              <a:defRPr/>
            </a:lvl1pPr>
          </a:lstStyle>
          <a:p>
            <a:pPr>
              <a:defRPr/>
            </a:pPr>
            <a:fld id="{EEBC1173-5B97-4573-A6B2-0FD6A8A729A0}" type="slidenum">
              <a:rPr lang="en-US" altLang="zh-TW"/>
              <a:pPr>
                <a:defRPr/>
              </a:pPr>
              <a:t>‹#›</a:t>
            </a:fld>
            <a:endParaRPr lang="en-US" altLang="zh-TW"/>
          </a:p>
        </p:txBody>
      </p:sp>
    </p:spTree>
    <p:extLst>
      <p:ext uri="{BB962C8B-B14F-4D97-AF65-F5344CB8AC3E}">
        <p14:creationId xmlns:p14="http://schemas.microsoft.com/office/powerpoint/2010/main" val="2561771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1035"/>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036"/>
          <p:cNvSpPr>
            <a:spLocks noGrp="1" noChangeArrowheads="1"/>
          </p:cNvSpPr>
          <p:nvPr>
            <p:ph type="ftr" sz="quarter" idx="11"/>
          </p:nvPr>
        </p:nvSpPr>
        <p:spPr>
          <a:ln/>
        </p:spPr>
        <p:txBody>
          <a:bodyPr/>
          <a:lstStyle>
            <a:lvl1pPr>
              <a:defRPr/>
            </a:lvl1pPr>
          </a:lstStyle>
          <a:p>
            <a:pPr>
              <a:defRPr/>
            </a:pPr>
            <a:fld id="{CC8C0FF9-D045-4ABB-A1FC-1BB08E39A889}" type="slidenum">
              <a:rPr lang="en-US" altLang="zh-TW"/>
              <a:pPr>
                <a:defRPr/>
              </a:pPr>
              <a:t>‹#›</a:t>
            </a:fld>
            <a:endParaRPr lang="en-US" altLang="zh-TW"/>
          </a:p>
        </p:txBody>
      </p:sp>
      <p:sp>
        <p:nvSpPr>
          <p:cNvPr id="7" name="Rectangle 1037"/>
          <p:cNvSpPr>
            <a:spLocks noGrp="1" noChangeArrowheads="1"/>
          </p:cNvSpPr>
          <p:nvPr>
            <p:ph type="sldNum" sz="quarter" idx="12"/>
          </p:nvPr>
        </p:nvSpPr>
        <p:spPr>
          <a:ln/>
        </p:spPr>
        <p:txBody>
          <a:bodyPr/>
          <a:lstStyle>
            <a:lvl1pPr>
              <a:defRPr/>
            </a:lvl1pPr>
          </a:lstStyle>
          <a:p>
            <a:pPr>
              <a:defRPr/>
            </a:pPr>
            <a:fld id="{6B79DFBE-4EBA-45D3-A661-C2406ABBBF90}" type="slidenum">
              <a:rPr lang="en-US" altLang="zh-TW"/>
              <a:pPr>
                <a:defRPr/>
              </a:pPr>
              <a:t>‹#›</a:t>
            </a:fld>
            <a:endParaRPr lang="en-US" altLang="zh-TW"/>
          </a:p>
        </p:txBody>
      </p:sp>
    </p:spTree>
    <p:extLst>
      <p:ext uri="{BB962C8B-B14F-4D97-AF65-F5344CB8AC3E}">
        <p14:creationId xmlns:p14="http://schemas.microsoft.com/office/powerpoint/2010/main" val="2906990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sz="2400">
                <a:solidFill>
                  <a:schemeClr val="tx1"/>
                </a:solidFill>
                <a:latin typeface="Tahoma" panose="020B0604030504040204" pitchFamily="34" charset="0"/>
                <a:ea typeface="新細明體" panose="02020500000000000000" pitchFamily="18" charset="-120"/>
              </a:defRPr>
            </a:lvl1pPr>
            <a:lvl2pPr marL="742950" indent="-285750" algn="ctr">
              <a:defRPr kumimoji="1" sz="2400">
                <a:solidFill>
                  <a:schemeClr val="tx1"/>
                </a:solidFill>
                <a:latin typeface="Tahoma" panose="020B0604030504040204" pitchFamily="34" charset="0"/>
                <a:ea typeface="新細明體" panose="02020500000000000000" pitchFamily="18" charset="-120"/>
              </a:defRPr>
            </a:lvl2pPr>
            <a:lvl3pPr marL="1143000" indent="-228600" algn="ctr">
              <a:defRPr kumimoji="1" sz="2400">
                <a:solidFill>
                  <a:schemeClr val="tx1"/>
                </a:solidFill>
                <a:latin typeface="Tahoma" panose="020B0604030504040204" pitchFamily="34" charset="0"/>
                <a:ea typeface="新細明體" panose="02020500000000000000" pitchFamily="18" charset="-120"/>
              </a:defRPr>
            </a:lvl3pPr>
            <a:lvl4pPr marL="1600200" indent="-228600" algn="ctr">
              <a:defRPr kumimoji="1" sz="2400">
                <a:solidFill>
                  <a:schemeClr val="tx1"/>
                </a:solidFill>
                <a:latin typeface="Tahoma" panose="020B0604030504040204" pitchFamily="34" charset="0"/>
                <a:ea typeface="新細明體" panose="02020500000000000000" pitchFamily="18" charset="-120"/>
              </a:defRPr>
            </a:lvl4pPr>
            <a:lvl5pPr marL="2057400" indent="-228600" algn="ctr">
              <a:defRPr kumimoji="1" sz="2400">
                <a:solidFill>
                  <a:schemeClr val="tx1"/>
                </a:solidFill>
                <a:latin typeface="Tahoma" panose="020B0604030504040204" pitchFamily="34" charset="0"/>
                <a:ea typeface="新細明體" panose="02020500000000000000" pitchFamily="18" charset="-120"/>
              </a:defRPr>
            </a:lvl5pPr>
            <a:lvl6pPr marL="25146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zh-TW"/>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sz="2400">
                <a:solidFill>
                  <a:schemeClr val="tx1"/>
                </a:solidFill>
                <a:latin typeface="Tahoma" panose="020B0604030504040204" pitchFamily="34" charset="0"/>
                <a:ea typeface="新細明體" panose="02020500000000000000" pitchFamily="18" charset="-120"/>
              </a:defRPr>
            </a:lvl1pPr>
            <a:lvl2pPr marL="742950" indent="-285750" algn="ctr">
              <a:defRPr kumimoji="1" sz="2400">
                <a:solidFill>
                  <a:schemeClr val="tx1"/>
                </a:solidFill>
                <a:latin typeface="Tahoma" panose="020B0604030504040204" pitchFamily="34" charset="0"/>
                <a:ea typeface="新細明體" panose="02020500000000000000" pitchFamily="18" charset="-120"/>
              </a:defRPr>
            </a:lvl2pPr>
            <a:lvl3pPr marL="1143000" indent="-228600" algn="ctr">
              <a:defRPr kumimoji="1" sz="2400">
                <a:solidFill>
                  <a:schemeClr val="tx1"/>
                </a:solidFill>
                <a:latin typeface="Tahoma" panose="020B0604030504040204" pitchFamily="34" charset="0"/>
                <a:ea typeface="新細明體" panose="02020500000000000000" pitchFamily="18" charset="-120"/>
              </a:defRPr>
            </a:lvl3pPr>
            <a:lvl4pPr marL="1600200" indent="-228600" algn="ctr">
              <a:defRPr kumimoji="1" sz="2400">
                <a:solidFill>
                  <a:schemeClr val="tx1"/>
                </a:solidFill>
                <a:latin typeface="Tahoma" panose="020B0604030504040204" pitchFamily="34" charset="0"/>
                <a:ea typeface="新細明體" panose="02020500000000000000" pitchFamily="18" charset="-120"/>
              </a:defRPr>
            </a:lvl4pPr>
            <a:lvl5pPr marL="2057400" indent="-228600" algn="ctr">
              <a:defRPr kumimoji="1" sz="2400">
                <a:solidFill>
                  <a:schemeClr val="tx1"/>
                </a:solidFill>
                <a:latin typeface="Tahoma" panose="020B0604030504040204" pitchFamily="34" charset="0"/>
                <a:ea typeface="新細明體" panose="02020500000000000000" pitchFamily="18" charset="-120"/>
              </a:defRPr>
            </a:lvl5pPr>
            <a:lvl6pPr marL="25146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zh-TW"/>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sz="2400">
                <a:solidFill>
                  <a:schemeClr val="tx1"/>
                </a:solidFill>
                <a:latin typeface="Tahoma" panose="020B0604030504040204" pitchFamily="34" charset="0"/>
                <a:ea typeface="新細明體" panose="02020500000000000000" pitchFamily="18" charset="-120"/>
              </a:defRPr>
            </a:lvl1pPr>
            <a:lvl2pPr marL="742950" indent="-285750" algn="ctr">
              <a:defRPr kumimoji="1" sz="2400">
                <a:solidFill>
                  <a:schemeClr val="tx1"/>
                </a:solidFill>
                <a:latin typeface="Tahoma" panose="020B0604030504040204" pitchFamily="34" charset="0"/>
                <a:ea typeface="新細明體" panose="02020500000000000000" pitchFamily="18" charset="-120"/>
              </a:defRPr>
            </a:lvl2pPr>
            <a:lvl3pPr marL="1143000" indent="-228600" algn="ctr">
              <a:defRPr kumimoji="1" sz="2400">
                <a:solidFill>
                  <a:schemeClr val="tx1"/>
                </a:solidFill>
                <a:latin typeface="Tahoma" panose="020B0604030504040204" pitchFamily="34" charset="0"/>
                <a:ea typeface="新細明體" panose="02020500000000000000" pitchFamily="18" charset="-120"/>
              </a:defRPr>
            </a:lvl3pPr>
            <a:lvl4pPr marL="1600200" indent="-228600" algn="ctr">
              <a:defRPr kumimoji="1" sz="2400">
                <a:solidFill>
                  <a:schemeClr val="tx1"/>
                </a:solidFill>
                <a:latin typeface="Tahoma" panose="020B0604030504040204" pitchFamily="34" charset="0"/>
                <a:ea typeface="新細明體" panose="02020500000000000000" pitchFamily="18" charset="-120"/>
              </a:defRPr>
            </a:lvl4pPr>
            <a:lvl5pPr marL="2057400" indent="-228600" algn="ctr">
              <a:defRPr kumimoji="1" sz="2400">
                <a:solidFill>
                  <a:schemeClr val="tx1"/>
                </a:solidFill>
                <a:latin typeface="Tahoma" panose="020B0604030504040204" pitchFamily="34" charset="0"/>
                <a:ea typeface="新細明體" panose="02020500000000000000" pitchFamily="18" charset="-120"/>
              </a:defRPr>
            </a:lvl5pPr>
            <a:lvl6pPr marL="25146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zh-TW"/>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sz="2400">
                <a:solidFill>
                  <a:schemeClr val="tx1"/>
                </a:solidFill>
                <a:latin typeface="Tahoma" panose="020B0604030504040204" pitchFamily="34" charset="0"/>
                <a:ea typeface="新細明體" panose="02020500000000000000" pitchFamily="18" charset="-120"/>
              </a:defRPr>
            </a:lvl1pPr>
            <a:lvl2pPr marL="742950" indent="-285750" algn="ctr">
              <a:defRPr kumimoji="1" sz="2400">
                <a:solidFill>
                  <a:schemeClr val="tx1"/>
                </a:solidFill>
                <a:latin typeface="Tahoma" panose="020B0604030504040204" pitchFamily="34" charset="0"/>
                <a:ea typeface="新細明體" panose="02020500000000000000" pitchFamily="18" charset="-120"/>
              </a:defRPr>
            </a:lvl2pPr>
            <a:lvl3pPr marL="1143000" indent="-228600" algn="ctr">
              <a:defRPr kumimoji="1" sz="2400">
                <a:solidFill>
                  <a:schemeClr val="tx1"/>
                </a:solidFill>
                <a:latin typeface="Tahoma" panose="020B0604030504040204" pitchFamily="34" charset="0"/>
                <a:ea typeface="新細明體" panose="02020500000000000000" pitchFamily="18" charset="-120"/>
              </a:defRPr>
            </a:lvl3pPr>
            <a:lvl4pPr marL="1600200" indent="-228600" algn="ctr">
              <a:defRPr kumimoji="1" sz="2400">
                <a:solidFill>
                  <a:schemeClr val="tx1"/>
                </a:solidFill>
                <a:latin typeface="Tahoma" panose="020B0604030504040204" pitchFamily="34" charset="0"/>
                <a:ea typeface="新細明體" panose="02020500000000000000" pitchFamily="18" charset="-120"/>
              </a:defRPr>
            </a:lvl4pPr>
            <a:lvl5pPr marL="2057400" indent="-228600" algn="ctr">
              <a:defRPr kumimoji="1" sz="2400">
                <a:solidFill>
                  <a:schemeClr val="tx1"/>
                </a:solidFill>
                <a:latin typeface="Tahoma" panose="020B0604030504040204" pitchFamily="34" charset="0"/>
                <a:ea typeface="新細明體" panose="02020500000000000000" pitchFamily="18" charset="-120"/>
              </a:defRPr>
            </a:lvl5pPr>
            <a:lvl6pPr marL="25146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zh-TW"/>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sz="2400">
                <a:solidFill>
                  <a:schemeClr val="tx1"/>
                </a:solidFill>
                <a:latin typeface="Tahoma" panose="020B0604030504040204" pitchFamily="34" charset="0"/>
                <a:ea typeface="新細明體" panose="02020500000000000000" pitchFamily="18" charset="-120"/>
              </a:defRPr>
            </a:lvl1pPr>
            <a:lvl2pPr marL="742950" indent="-285750" algn="ctr">
              <a:defRPr kumimoji="1" sz="2400">
                <a:solidFill>
                  <a:schemeClr val="tx1"/>
                </a:solidFill>
                <a:latin typeface="Tahoma" panose="020B0604030504040204" pitchFamily="34" charset="0"/>
                <a:ea typeface="新細明體" panose="02020500000000000000" pitchFamily="18" charset="-120"/>
              </a:defRPr>
            </a:lvl2pPr>
            <a:lvl3pPr marL="1143000" indent="-228600" algn="ctr">
              <a:defRPr kumimoji="1" sz="2400">
                <a:solidFill>
                  <a:schemeClr val="tx1"/>
                </a:solidFill>
                <a:latin typeface="Tahoma" panose="020B0604030504040204" pitchFamily="34" charset="0"/>
                <a:ea typeface="新細明體" panose="02020500000000000000" pitchFamily="18" charset="-120"/>
              </a:defRPr>
            </a:lvl3pPr>
            <a:lvl4pPr marL="1600200" indent="-228600" algn="ctr">
              <a:defRPr kumimoji="1" sz="2400">
                <a:solidFill>
                  <a:schemeClr val="tx1"/>
                </a:solidFill>
                <a:latin typeface="Tahoma" panose="020B0604030504040204" pitchFamily="34" charset="0"/>
                <a:ea typeface="新細明體" panose="02020500000000000000" pitchFamily="18" charset="-120"/>
              </a:defRPr>
            </a:lvl4pPr>
            <a:lvl5pPr marL="2057400" indent="-228600" algn="ctr">
              <a:defRPr kumimoji="1" sz="2400">
                <a:solidFill>
                  <a:schemeClr val="tx1"/>
                </a:solidFill>
                <a:latin typeface="Tahoma" panose="020B0604030504040204" pitchFamily="34" charset="0"/>
                <a:ea typeface="新細明體" panose="02020500000000000000" pitchFamily="18" charset="-120"/>
              </a:defRPr>
            </a:lvl5pPr>
            <a:lvl6pPr marL="25146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zh-TW"/>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sz="2400">
                <a:solidFill>
                  <a:schemeClr val="tx1"/>
                </a:solidFill>
                <a:latin typeface="Tahoma" panose="020B0604030504040204" pitchFamily="34" charset="0"/>
                <a:ea typeface="新細明體" panose="02020500000000000000" pitchFamily="18" charset="-120"/>
              </a:defRPr>
            </a:lvl1pPr>
            <a:lvl2pPr marL="742950" indent="-285750" algn="ctr">
              <a:defRPr kumimoji="1" sz="2400">
                <a:solidFill>
                  <a:schemeClr val="tx1"/>
                </a:solidFill>
                <a:latin typeface="Tahoma" panose="020B0604030504040204" pitchFamily="34" charset="0"/>
                <a:ea typeface="新細明體" panose="02020500000000000000" pitchFamily="18" charset="-120"/>
              </a:defRPr>
            </a:lvl2pPr>
            <a:lvl3pPr marL="1143000" indent="-228600" algn="ctr">
              <a:defRPr kumimoji="1" sz="2400">
                <a:solidFill>
                  <a:schemeClr val="tx1"/>
                </a:solidFill>
                <a:latin typeface="Tahoma" panose="020B0604030504040204" pitchFamily="34" charset="0"/>
                <a:ea typeface="新細明體" panose="02020500000000000000" pitchFamily="18" charset="-120"/>
              </a:defRPr>
            </a:lvl3pPr>
            <a:lvl4pPr marL="1600200" indent="-228600" algn="ctr">
              <a:defRPr kumimoji="1" sz="2400">
                <a:solidFill>
                  <a:schemeClr val="tx1"/>
                </a:solidFill>
                <a:latin typeface="Tahoma" panose="020B0604030504040204" pitchFamily="34" charset="0"/>
                <a:ea typeface="新細明體" panose="02020500000000000000" pitchFamily="18" charset="-120"/>
              </a:defRPr>
            </a:lvl4pPr>
            <a:lvl5pPr marL="2057400" indent="-228600" algn="ctr">
              <a:defRPr kumimoji="1" sz="2400">
                <a:solidFill>
                  <a:schemeClr val="tx1"/>
                </a:solidFill>
                <a:latin typeface="Tahoma" panose="020B0604030504040204" pitchFamily="34" charset="0"/>
                <a:ea typeface="新細明體" panose="02020500000000000000" pitchFamily="18" charset="-120"/>
              </a:defRPr>
            </a:lvl5pPr>
            <a:lvl6pPr marL="25146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zh-TW"/>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sz="2400">
                <a:solidFill>
                  <a:schemeClr val="tx1"/>
                </a:solidFill>
                <a:latin typeface="Tahoma" panose="020B0604030504040204" pitchFamily="34" charset="0"/>
                <a:ea typeface="新細明體" panose="02020500000000000000" pitchFamily="18" charset="-120"/>
              </a:defRPr>
            </a:lvl1pPr>
            <a:lvl2pPr marL="742950" indent="-285750" algn="ctr">
              <a:defRPr kumimoji="1" sz="2400">
                <a:solidFill>
                  <a:schemeClr val="tx1"/>
                </a:solidFill>
                <a:latin typeface="Tahoma" panose="020B0604030504040204" pitchFamily="34" charset="0"/>
                <a:ea typeface="新細明體" panose="02020500000000000000" pitchFamily="18" charset="-120"/>
              </a:defRPr>
            </a:lvl2pPr>
            <a:lvl3pPr marL="1143000" indent="-228600" algn="ctr">
              <a:defRPr kumimoji="1" sz="2400">
                <a:solidFill>
                  <a:schemeClr val="tx1"/>
                </a:solidFill>
                <a:latin typeface="Tahoma" panose="020B0604030504040204" pitchFamily="34" charset="0"/>
                <a:ea typeface="新細明體" panose="02020500000000000000" pitchFamily="18" charset="-120"/>
              </a:defRPr>
            </a:lvl3pPr>
            <a:lvl4pPr marL="1600200" indent="-228600" algn="ctr">
              <a:defRPr kumimoji="1" sz="2400">
                <a:solidFill>
                  <a:schemeClr val="tx1"/>
                </a:solidFill>
                <a:latin typeface="Tahoma" panose="020B0604030504040204" pitchFamily="34" charset="0"/>
                <a:ea typeface="新細明體" panose="02020500000000000000" pitchFamily="18" charset="-120"/>
              </a:defRPr>
            </a:lvl4pPr>
            <a:lvl5pPr marL="2057400" indent="-228600" algn="ctr">
              <a:defRPr kumimoji="1" sz="2400">
                <a:solidFill>
                  <a:schemeClr val="tx1"/>
                </a:solidFill>
                <a:latin typeface="Tahoma" panose="020B0604030504040204" pitchFamily="34" charset="0"/>
                <a:ea typeface="新細明體" panose="02020500000000000000" pitchFamily="18" charset="-120"/>
              </a:defRPr>
            </a:lvl5pPr>
            <a:lvl6pPr marL="25146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algn="ctr"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zh-TW"/>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a:t>按一下以編輯母片標題樣式</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kumimoji="0" sz="1400">
                <a:ea typeface="新細明體" pitchFamily="18" charset="-120"/>
              </a:defRPr>
            </a:lvl1pPr>
          </a:lstStyle>
          <a:p>
            <a:pPr>
              <a:defRPr/>
            </a:pPr>
            <a:endParaRPr lang="en-US" altLang="zh-TW"/>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400"/>
            </a:lvl1pPr>
          </a:lstStyle>
          <a:p>
            <a:pPr>
              <a:defRPr/>
            </a:pPr>
            <a:fld id="{00E9C44E-BAA9-4EBE-B693-0E48442C84D2}" type="slidenum">
              <a:rPr lang="en-US" altLang="zh-TW"/>
              <a:pPr>
                <a:defRPr/>
              </a:pPr>
              <a:t>‹#›</a:t>
            </a:fld>
            <a:endParaRPr lang="en-US" altLang="zh-TW"/>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400"/>
            </a:lvl1pPr>
          </a:lstStyle>
          <a:p>
            <a:pPr>
              <a:defRPr/>
            </a:pPr>
            <a:fld id="{623AF120-733D-48C2-A3AA-BF48C7B6B015}"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4477" r:id="rId1"/>
    <p:sldLayoutId id="2147484444" r:id="rId2"/>
    <p:sldLayoutId id="2147484445" r:id="rId3"/>
    <p:sldLayoutId id="2147484446" r:id="rId4"/>
    <p:sldLayoutId id="2147484447" r:id="rId5"/>
    <p:sldLayoutId id="2147484448" r:id="rId6"/>
    <p:sldLayoutId id="2147484449" r:id="rId7"/>
    <p:sldLayoutId id="2147484450" r:id="rId8"/>
    <p:sldLayoutId id="2147484451" r:id="rId9"/>
    <p:sldLayoutId id="2147484452" r:id="rId10"/>
    <p:sldLayoutId id="2147484453" r:id="rId11"/>
    <p:sldLayoutId id="2147484454" r:id="rId12"/>
    <p:sldLayoutId id="2147484455" r:id="rId13"/>
  </p:sldLayoutIdLst>
  <p:hf sldNum="0" hdr="0" dt="0"/>
  <p:txStyles>
    <p:titleStyle>
      <a:lvl1pPr algn="l" rtl="0" eaLnBrk="0" fontAlgn="base" hangingPunct="0">
        <a:spcBef>
          <a:spcPct val="0"/>
        </a:spcBef>
        <a:spcAft>
          <a:spcPct val="0"/>
        </a:spcAft>
        <a:defRPr kumimoji="1" sz="4400" b="1">
          <a:solidFill>
            <a:schemeClr val="tx2"/>
          </a:solidFill>
          <a:latin typeface="+mj-lt"/>
          <a:ea typeface="+mj-ea"/>
          <a:cs typeface="+mj-cs"/>
        </a:defRPr>
      </a:lvl1pPr>
      <a:lvl2pPr algn="l" rtl="0" eaLnBrk="0" fontAlgn="base" hangingPunct="0">
        <a:spcBef>
          <a:spcPct val="0"/>
        </a:spcBef>
        <a:spcAft>
          <a:spcPct val="0"/>
        </a:spcAft>
        <a:defRPr kumimoji="1" sz="4400" b="1">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b="1">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b="1">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b="1">
          <a:solidFill>
            <a:schemeClr val="tx2"/>
          </a:solidFill>
          <a:latin typeface="Tahoma" pitchFamily="34" charset="0"/>
          <a:ea typeface="新細明體" pitchFamily="18" charset="-120"/>
        </a:defRPr>
      </a:lvl5pPr>
      <a:lvl6pPr marL="457200" algn="l" rtl="0" fontAlgn="base">
        <a:spcBef>
          <a:spcPct val="0"/>
        </a:spcBef>
        <a:spcAft>
          <a:spcPct val="0"/>
        </a:spcAft>
        <a:defRPr kumimoji="1" sz="4400" b="1">
          <a:solidFill>
            <a:schemeClr val="tx2"/>
          </a:solidFill>
          <a:latin typeface="Tahoma" pitchFamily="34" charset="0"/>
          <a:ea typeface="新細明體" pitchFamily="18" charset="-120"/>
        </a:defRPr>
      </a:lvl6pPr>
      <a:lvl7pPr marL="914400" algn="l" rtl="0" fontAlgn="base">
        <a:spcBef>
          <a:spcPct val="0"/>
        </a:spcBef>
        <a:spcAft>
          <a:spcPct val="0"/>
        </a:spcAft>
        <a:defRPr kumimoji="1" sz="4400" b="1">
          <a:solidFill>
            <a:schemeClr val="tx2"/>
          </a:solidFill>
          <a:latin typeface="Tahoma" pitchFamily="34" charset="0"/>
          <a:ea typeface="新細明體" pitchFamily="18" charset="-120"/>
        </a:defRPr>
      </a:lvl7pPr>
      <a:lvl8pPr marL="1371600" algn="l" rtl="0" fontAlgn="base">
        <a:spcBef>
          <a:spcPct val="0"/>
        </a:spcBef>
        <a:spcAft>
          <a:spcPct val="0"/>
        </a:spcAft>
        <a:defRPr kumimoji="1" sz="4400" b="1">
          <a:solidFill>
            <a:schemeClr val="tx2"/>
          </a:solidFill>
          <a:latin typeface="Tahoma" pitchFamily="34" charset="0"/>
          <a:ea typeface="新細明體" pitchFamily="18" charset="-120"/>
        </a:defRPr>
      </a:lvl8pPr>
      <a:lvl9pPr marL="1828800" algn="l" rtl="0" fontAlgn="base">
        <a:spcBef>
          <a:spcPct val="0"/>
        </a:spcBef>
        <a:spcAft>
          <a:spcPct val="0"/>
        </a:spcAft>
        <a:defRPr kumimoji="1" sz="4400" b="1">
          <a:solidFill>
            <a:schemeClr val="tx2"/>
          </a:solidFill>
          <a:latin typeface="Tahoma" pitchFamily="34" charset="0"/>
          <a:ea typeface="新細明體" pitchFamily="18" charset="-12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b="1">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b="1">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b="1">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b="1">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b="1">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b="1">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b="1">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ctrTitle"/>
          </p:nvPr>
        </p:nvSpPr>
        <p:spPr/>
        <p:txBody>
          <a:bodyPr/>
          <a:lstStyle/>
          <a:p>
            <a:r>
              <a:rPr lang="zh-TW" altLang="en-US" b="1" dirty="0"/>
              <a:t>釋憲補充理由簡報</a:t>
            </a:r>
            <a:endParaRPr lang="en-US" altLang="zh-TW" b="1" dirty="0"/>
          </a:p>
        </p:txBody>
      </p:sp>
      <p:sp>
        <p:nvSpPr>
          <p:cNvPr id="9219" name="Rectangle 7"/>
          <p:cNvSpPr>
            <a:spLocks noGrp="1" noChangeArrowheads="1"/>
          </p:cNvSpPr>
          <p:nvPr>
            <p:ph type="subTitle" idx="1"/>
          </p:nvPr>
        </p:nvSpPr>
        <p:spPr/>
        <p:txBody>
          <a:bodyPr/>
          <a:lstStyle/>
          <a:p>
            <a:r>
              <a:rPr lang="zh-TW" altLang="en-US" b="1" dirty="0"/>
              <a:t>報告人  鄧民治</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10</a:t>
            </a:fld>
            <a:endParaRPr kumimoji="0" lang="en-US" altLang="zh-TW" sz="1400" b="0"/>
          </a:p>
        </p:txBody>
      </p:sp>
      <p:sp>
        <p:nvSpPr>
          <p:cNvPr id="11267" name="Rectangle 2"/>
          <p:cNvSpPr>
            <a:spLocks noGrp="1" noChangeArrowheads="1"/>
          </p:cNvSpPr>
          <p:nvPr>
            <p:ph type="title"/>
          </p:nvPr>
        </p:nvSpPr>
        <p:spPr/>
        <p:txBody>
          <a:bodyPr/>
          <a:lstStyle/>
          <a:p>
            <a:pPr eaLnBrk="1" hangingPunct="1"/>
            <a:r>
              <a:rPr lang="zh-TW" altLang="en-US" sz="3600" dirty="0"/>
              <a:t>新法第</a:t>
            </a:r>
            <a:r>
              <a:rPr lang="en-US" altLang="zh-TW" sz="3600" dirty="0"/>
              <a:t>37</a:t>
            </a:r>
            <a:r>
              <a:rPr lang="zh-TW" altLang="en-US" sz="3600" dirty="0"/>
              <a:t>條及附表三之規定違反禁止法律溯及既往之憲法原則應屬無效</a:t>
            </a:r>
          </a:p>
        </p:txBody>
      </p:sp>
      <p:sp>
        <p:nvSpPr>
          <p:cNvPr id="11268" name="Rectangle 3"/>
          <p:cNvSpPr>
            <a:spLocks noGrp="1" noChangeArrowheads="1"/>
          </p:cNvSpPr>
          <p:nvPr>
            <p:ph type="body" idx="1"/>
          </p:nvPr>
        </p:nvSpPr>
        <p:spPr>
          <a:xfrm>
            <a:off x="107504" y="2017713"/>
            <a:ext cx="8847584" cy="4114800"/>
          </a:xfrm>
        </p:spPr>
        <p:txBody>
          <a:bodyPr/>
          <a:lstStyle/>
          <a:p>
            <a:pPr algn="just" eaLnBrk="1" hangingPunct="1"/>
            <a:r>
              <a:rPr lang="zh-TW" altLang="en-US" dirty="0"/>
              <a:t>大法官釋字第</a:t>
            </a:r>
            <a:r>
              <a:rPr lang="en-US" altLang="zh-TW" dirty="0"/>
              <a:t>620</a:t>
            </a:r>
            <a:r>
              <a:rPr lang="zh-TW" altLang="en-US" dirty="0"/>
              <a:t>號解釋理由書略以：</a:t>
            </a:r>
            <a:endParaRPr lang="en-US" altLang="zh-TW" dirty="0"/>
          </a:p>
          <a:p>
            <a:pPr lvl="1" algn="just" eaLnBrk="1" hangingPunct="1"/>
            <a:r>
              <a:rPr lang="zh-TW" altLang="en-US" dirty="0"/>
              <a:t>新法規範之法律關係如跨越新、舊法施行時期，當特定法條之</a:t>
            </a:r>
            <a:r>
              <a:rPr lang="zh-TW" altLang="en-US" dirty="0">
                <a:solidFill>
                  <a:srgbClr val="FF0000"/>
                </a:solidFill>
              </a:rPr>
              <a:t>所有構成要件事實於新法生效施行後始完全實現時</a:t>
            </a:r>
            <a:r>
              <a:rPr lang="zh-TW" altLang="en-US" dirty="0"/>
              <a:t>，則無待法律另為明文規定，本即應適用法條構成要件與生活事實合致時有效之新法，根據新法定其法律效果。</a:t>
            </a:r>
            <a:endParaRPr lang="en-US" altLang="zh-TW" dirty="0"/>
          </a:p>
          <a:p>
            <a:pPr algn="just" eaLnBrk="1" hangingPunct="1"/>
            <a:r>
              <a:rPr lang="zh-TW" altLang="en-US" dirty="0">
                <a:solidFill>
                  <a:srgbClr val="FF0000"/>
                </a:solidFill>
              </a:rPr>
              <a:t>新法規範之法律關係如於新法生效施行前已完全實現時，即應適用法條構成要件與生活事實合致時有效之原有法律，根據原有法律定其法律效果。</a:t>
            </a:r>
            <a:endParaRPr lang="en-US" altLang="zh-TW" dirty="0">
              <a:solidFill>
                <a:srgbClr val="FF0000"/>
              </a:solidFill>
            </a:endParaRPr>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1061234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11</a:t>
            </a:fld>
            <a:endParaRPr kumimoji="0" lang="en-US" altLang="zh-TW" sz="1400" b="0"/>
          </a:p>
        </p:txBody>
      </p:sp>
      <p:sp>
        <p:nvSpPr>
          <p:cNvPr id="11267" name="Rectangle 2"/>
          <p:cNvSpPr>
            <a:spLocks noGrp="1" noChangeArrowheads="1"/>
          </p:cNvSpPr>
          <p:nvPr>
            <p:ph type="title"/>
          </p:nvPr>
        </p:nvSpPr>
        <p:spPr/>
        <p:txBody>
          <a:bodyPr/>
          <a:lstStyle/>
          <a:p>
            <a:pPr eaLnBrk="1" hangingPunct="1"/>
            <a:r>
              <a:rPr lang="zh-TW" altLang="en-US" sz="3600" dirty="0"/>
              <a:t>新法第</a:t>
            </a:r>
            <a:r>
              <a:rPr lang="en-US" altLang="zh-TW" sz="3600" dirty="0"/>
              <a:t>37</a:t>
            </a:r>
            <a:r>
              <a:rPr lang="zh-TW" altLang="en-US" sz="3600" dirty="0"/>
              <a:t>條及附表三之規定違反禁止法律溯及既往之憲法原則應屬無效</a:t>
            </a:r>
          </a:p>
        </p:txBody>
      </p:sp>
      <p:sp>
        <p:nvSpPr>
          <p:cNvPr id="11268" name="Rectangle 3"/>
          <p:cNvSpPr>
            <a:spLocks noGrp="1" noChangeArrowheads="1"/>
          </p:cNvSpPr>
          <p:nvPr>
            <p:ph type="body" idx="1"/>
          </p:nvPr>
        </p:nvSpPr>
        <p:spPr>
          <a:xfrm>
            <a:off x="107504" y="2017713"/>
            <a:ext cx="8847584" cy="4114800"/>
          </a:xfrm>
        </p:spPr>
        <p:txBody>
          <a:bodyPr/>
          <a:lstStyle/>
          <a:p>
            <a:pPr algn="just" eaLnBrk="1" hangingPunct="1"/>
            <a:r>
              <a:rPr lang="zh-TW" altLang="en-US" dirty="0"/>
              <a:t>大法官釋字第</a:t>
            </a:r>
            <a:r>
              <a:rPr lang="en-US" altLang="zh-TW" dirty="0"/>
              <a:t>751</a:t>
            </a:r>
            <a:r>
              <a:rPr lang="zh-TW" altLang="en-US" dirty="0"/>
              <a:t>號解釋：</a:t>
            </a:r>
            <a:endParaRPr lang="en-US" altLang="zh-TW" dirty="0"/>
          </a:p>
          <a:p>
            <a:pPr lvl="1" algn="just" eaLnBrk="1" hangingPunct="1"/>
            <a:r>
              <a:rPr lang="zh-TW" altLang="en-US" dirty="0"/>
              <a:t>如法律有溯及適用之特別規定，且溯及適用之結果有利於人民者，即無違信賴保護原則，非法律不溯及既往原則所禁止。</a:t>
            </a:r>
            <a:endParaRPr lang="en-US" altLang="zh-TW" dirty="0"/>
          </a:p>
          <a:p>
            <a:pPr lvl="1" algn="just" eaLnBrk="1" hangingPunct="1"/>
            <a:r>
              <a:rPr lang="zh-TW" altLang="en-US" dirty="0">
                <a:solidFill>
                  <a:srgbClr val="FF0000"/>
                </a:solidFill>
              </a:rPr>
              <a:t>反面言之，如法律有溯及適用之特別規定，且溯及適用之結果不利於人民者，即有違信賴保護原則，為法律不溯及既往原則所禁止</a:t>
            </a:r>
            <a:r>
              <a:rPr lang="zh-TW" altLang="en-US" dirty="0"/>
              <a:t>。</a:t>
            </a:r>
            <a:endParaRPr lang="en-US" altLang="zh-TW" dirty="0"/>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457633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12</a:t>
            </a:fld>
            <a:endParaRPr kumimoji="0" lang="en-US" altLang="zh-TW" sz="1400" b="0"/>
          </a:p>
        </p:txBody>
      </p:sp>
      <p:sp>
        <p:nvSpPr>
          <p:cNvPr id="11267" name="Rectangle 2"/>
          <p:cNvSpPr>
            <a:spLocks noGrp="1" noChangeArrowheads="1"/>
          </p:cNvSpPr>
          <p:nvPr>
            <p:ph type="title"/>
          </p:nvPr>
        </p:nvSpPr>
        <p:spPr/>
        <p:txBody>
          <a:bodyPr/>
          <a:lstStyle/>
          <a:p>
            <a:pPr eaLnBrk="1" hangingPunct="1"/>
            <a:r>
              <a:rPr lang="zh-TW" altLang="en-US" sz="3600" dirty="0"/>
              <a:t>新法第</a:t>
            </a:r>
            <a:r>
              <a:rPr lang="en-US" altLang="zh-TW" sz="3600" dirty="0"/>
              <a:t>37</a:t>
            </a:r>
            <a:r>
              <a:rPr lang="zh-TW" altLang="en-US" sz="3600" dirty="0"/>
              <a:t>條及附表三之規定違反禁止法律溯及既往之憲法原則應屬無效</a:t>
            </a:r>
          </a:p>
        </p:txBody>
      </p:sp>
      <p:sp>
        <p:nvSpPr>
          <p:cNvPr id="11268" name="Rectangle 3"/>
          <p:cNvSpPr>
            <a:spLocks noGrp="1" noChangeArrowheads="1"/>
          </p:cNvSpPr>
          <p:nvPr>
            <p:ph type="body" idx="1"/>
          </p:nvPr>
        </p:nvSpPr>
        <p:spPr>
          <a:xfrm>
            <a:off x="107504" y="2017713"/>
            <a:ext cx="8847584" cy="4114800"/>
          </a:xfrm>
        </p:spPr>
        <p:txBody>
          <a:bodyPr/>
          <a:lstStyle/>
          <a:p>
            <a:pPr algn="just" eaLnBrk="1" hangingPunct="1"/>
            <a:r>
              <a:rPr lang="zh-TW" altLang="en-US" dirty="0"/>
              <a:t>高行政法院</a:t>
            </a:r>
            <a:r>
              <a:rPr lang="en-US" altLang="zh-TW" dirty="0"/>
              <a:t>90</a:t>
            </a:r>
            <a:r>
              <a:rPr lang="zh-TW" altLang="en-US" dirty="0"/>
              <a:t>年判字第</a:t>
            </a:r>
            <a:r>
              <a:rPr lang="en-US" altLang="zh-TW" dirty="0"/>
              <a:t>671</a:t>
            </a:r>
            <a:r>
              <a:rPr lang="zh-TW" altLang="en-US" dirty="0"/>
              <a:t>號判決：</a:t>
            </a:r>
            <a:endParaRPr lang="en-US" altLang="zh-TW" dirty="0"/>
          </a:p>
          <a:p>
            <a:pPr lvl="1" algn="just" eaLnBrk="1" hangingPunct="1"/>
            <a:r>
              <a:rPr lang="zh-TW" altLang="en-US" sz="2000" dirty="0"/>
              <a:t>惟查法律不溯既往原則，乃基於法安定性及信賴保護原則所生，用以拘束法律適用及立法行為之法治國家基本原則，</a:t>
            </a:r>
            <a:r>
              <a:rPr lang="zh-TW" altLang="en-US" sz="2000" dirty="0">
                <a:solidFill>
                  <a:srgbClr val="FF0000"/>
                </a:solidFill>
              </a:rPr>
              <a:t>其意義在於對已經終結的事實，原則上不得嗣後制定或適用新法，以改變其原有之法律評價或法律效果</a:t>
            </a:r>
            <a:r>
              <a:rPr lang="zh-TW" altLang="en-US" sz="2000" dirty="0"/>
              <a:t>。</a:t>
            </a:r>
            <a:endParaRPr lang="en-US" altLang="zh-TW" sz="2000" dirty="0"/>
          </a:p>
          <a:p>
            <a:pPr lvl="1" algn="just" eaLnBrk="1" hangingPunct="1"/>
            <a:r>
              <a:rPr lang="zh-TW" altLang="en-US" sz="2000" dirty="0"/>
              <a:t>至於繼續的事實關係或法律關係進行之中，終結之前，依原有法律所作法律評價或所定法律效果尚未發生，而相關法律修改時，則</a:t>
            </a:r>
            <a:r>
              <a:rPr lang="zh-TW" altLang="en-US" sz="2000" dirty="0">
                <a:solidFill>
                  <a:srgbClr val="FF0000"/>
                </a:solidFill>
              </a:rPr>
              <a:t>各該繼續的事實或法律關係一旦終結，原則上即應適用修正生效的新法，除法律有明文規定者外，不得適用已失效的舊法</a:t>
            </a:r>
            <a:r>
              <a:rPr lang="zh-TW" altLang="en-US" sz="2000" dirty="0"/>
              <a:t>，此種情形，並非</a:t>
            </a:r>
            <a:r>
              <a:rPr lang="zh-TW" altLang="en-US" sz="2000" dirty="0">
                <a:solidFill>
                  <a:srgbClr val="FF0000"/>
                </a:solidFill>
              </a:rPr>
              <a:t>對於過去已經終結的事實，適用終結後始生效之新法（真正溯及）</a:t>
            </a:r>
            <a:r>
              <a:rPr lang="zh-TW" altLang="en-US" sz="2000" dirty="0"/>
              <a:t>，而是</a:t>
            </a:r>
            <a:r>
              <a:rPr lang="zh-TW" altLang="en-US" sz="2000" dirty="0">
                <a:solidFill>
                  <a:srgbClr val="FF0000"/>
                </a:solidFill>
              </a:rPr>
              <a:t>在繼續的事實或法律關係進行中，以將來法律效果之規定，連結部分屬於過去的構成要件事實（不真正溯及）</a:t>
            </a:r>
            <a:r>
              <a:rPr lang="zh-TW" altLang="en-US" sz="2000" dirty="0"/>
              <a:t>，既非法律溯及適用，於法治國家法安定性及信賴保護之要求，原則上並無牴觸。</a:t>
            </a:r>
            <a:r>
              <a:rPr lang="zh-TW" altLang="en-US" dirty="0"/>
              <a:t>。</a:t>
            </a:r>
            <a:endParaRPr lang="en-US" altLang="zh-TW" dirty="0"/>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3289825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頁尾版面配置區 1">
            <a:extLst>
              <a:ext uri="{FF2B5EF4-FFF2-40B4-BE49-F238E27FC236}">
                <a16:creationId xmlns:a16="http://schemas.microsoft.com/office/drawing/2014/main" xmlns="" id="{6020A0F1-AFE5-4314-94C8-642473F51E8A}"/>
              </a:ext>
            </a:extLst>
          </p:cNvPr>
          <p:cNvSpPr>
            <a:spLocks noGrp="1"/>
          </p:cNvSpPr>
          <p:nvPr>
            <p:ph type="ftr" sz="quarter" idx="11"/>
          </p:nvPr>
        </p:nvSpPr>
        <p:spPr/>
        <p:txBody>
          <a:bodyPr/>
          <a:lstStyle/>
          <a:p>
            <a:pPr>
              <a:defRPr/>
            </a:pPr>
            <a:fld id="{D0E34A3C-1786-47A6-8AAF-7EC8249C2150}" type="slidenum">
              <a:rPr lang="en-US" altLang="zh-TW" smtClean="0"/>
              <a:pPr>
                <a:defRPr/>
              </a:pPr>
              <a:t>13</a:t>
            </a:fld>
            <a:endParaRPr lang="en-US" altLang="zh-TW"/>
          </a:p>
        </p:txBody>
      </p:sp>
      <p:pic>
        <p:nvPicPr>
          <p:cNvPr id="7" name="圖片 6">
            <a:extLst>
              <a:ext uri="{FF2B5EF4-FFF2-40B4-BE49-F238E27FC236}">
                <a16:creationId xmlns:a16="http://schemas.microsoft.com/office/drawing/2014/main" xmlns="" id="{4468D275-1788-4096-A45F-E3718B07C57A}"/>
              </a:ext>
            </a:extLst>
          </p:cNvPr>
          <p:cNvPicPr>
            <a:picLocks noChangeAspect="1"/>
          </p:cNvPicPr>
          <p:nvPr/>
        </p:nvPicPr>
        <p:blipFill rotWithShape="1">
          <a:blip r:embed="rId2"/>
          <a:srcRect l="24013" t="31800" r="21651" b="15001"/>
          <a:stretch/>
        </p:blipFill>
        <p:spPr>
          <a:xfrm>
            <a:off x="357638" y="1340768"/>
            <a:ext cx="8629590" cy="4752528"/>
          </a:xfrm>
          <a:prstGeom prst="rect">
            <a:avLst/>
          </a:prstGeom>
        </p:spPr>
      </p:pic>
    </p:spTree>
    <p:extLst>
      <p:ext uri="{BB962C8B-B14F-4D97-AF65-F5344CB8AC3E}">
        <p14:creationId xmlns:p14="http://schemas.microsoft.com/office/powerpoint/2010/main" val="1005304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14</a:t>
            </a:fld>
            <a:endParaRPr kumimoji="0" lang="en-US" altLang="zh-TW" sz="1400" b="0"/>
          </a:p>
        </p:txBody>
      </p:sp>
      <p:sp>
        <p:nvSpPr>
          <p:cNvPr id="11267" name="Rectangle 2"/>
          <p:cNvSpPr>
            <a:spLocks noGrp="1" noChangeArrowheads="1"/>
          </p:cNvSpPr>
          <p:nvPr>
            <p:ph type="title"/>
          </p:nvPr>
        </p:nvSpPr>
        <p:spPr/>
        <p:txBody>
          <a:bodyPr/>
          <a:lstStyle/>
          <a:p>
            <a:pPr eaLnBrk="1" hangingPunct="1"/>
            <a:r>
              <a:rPr lang="zh-TW" altLang="en-US" sz="3600" dirty="0"/>
              <a:t>新法第</a:t>
            </a:r>
            <a:r>
              <a:rPr lang="en-US" altLang="zh-TW" sz="3600" dirty="0"/>
              <a:t>37</a:t>
            </a:r>
            <a:r>
              <a:rPr lang="zh-TW" altLang="en-US" sz="3600" dirty="0"/>
              <a:t>條及附表三之規定違反禁止法律溯及既往之憲法原則應屬無效</a:t>
            </a:r>
          </a:p>
        </p:txBody>
      </p:sp>
      <p:sp>
        <p:nvSpPr>
          <p:cNvPr id="11268" name="Rectangle 3"/>
          <p:cNvSpPr>
            <a:spLocks noGrp="1" noChangeArrowheads="1"/>
          </p:cNvSpPr>
          <p:nvPr>
            <p:ph type="body" idx="1"/>
          </p:nvPr>
        </p:nvSpPr>
        <p:spPr>
          <a:xfrm>
            <a:off x="107504" y="2017713"/>
            <a:ext cx="8847584" cy="4114800"/>
          </a:xfrm>
        </p:spPr>
        <p:txBody>
          <a:bodyPr/>
          <a:lstStyle/>
          <a:p>
            <a:pPr algn="just" eaLnBrk="1" hangingPunct="1"/>
            <a:r>
              <a:rPr lang="zh-TW" altLang="en-US" dirty="0">
                <a:solidFill>
                  <a:srgbClr val="FF0000"/>
                </a:solidFill>
              </a:rPr>
              <a:t>揆諸上開大法官解釋及判決，在新法施行前已經銓敘部審定退休並及支領月退休所得之退休人員，已完全實現退休當時退休法規所定支領月退休所得構成要件，並取得退休法規所賦予之法律效果（請領月退休所得之權利）。而新法對於施行前已終結之事實或法律關係改變其原有之法律效果，自屬違反禁止法律溯及既往原則。</a:t>
            </a:r>
            <a:endParaRPr lang="en-US" altLang="zh-TW" dirty="0">
              <a:solidFill>
                <a:srgbClr val="FF0000"/>
              </a:solidFill>
            </a:endParaRPr>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2927991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15</a:t>
            </a:fld>
            <a:endParaRPr kumimoji="0" lang="en-US" altLang="zh-TW" sz="1400" b="0"/>
          </a:p>
        </p:txBody>
      </p:sp>
      <p:sp>
        <p:nvSpPr>
          <p:cNvPr id="11267" name="Rectangle 2"/>
          <p:cNvSpPr>
            <a:spLocks noGrp="1" noChangeArrowheads="1"/>
          </p:cNvSpPr>
          <p:nvPr>
            <p:ph type="title"/>
          </p:nvPr>
        </p:nvSpPr>
        <p:spPr/>
        <p:txBody>
          <a:bodyPr/>
          <a:lstStyle/>
          <a:p>
            <a:pPr eaLnBrk="1" hangingPunct="1"/>
            <a:r>
              <a:rPr lang="zh-TW" altLang="en-US" sz="3600" dirty="0"/>
              <a:t>新法第</a:t>
            </a:r>
            <a:r>
              <a:rPr lang="en-US" altLang="zh-TW" sz="3600" dirty="0"/>
              <a:t>37</a:t>
            </a:r>
            <a:r>
              <a:rPr lang="zh-TW" altLang="en-US" sz="3600" dirty="0"/>
              <a:t>條及附表三之規定違反禁止法律溯及既往之憲法原則應屬無效</a:t>
            </a:r>
          </a:p>
        </p:txBody>
      </p:sp>
      <p:sp>
        <p:nvSpPr>
          <p:cNvPr id="11268" name="Rectangle 3"/>
          <p:cNvSpPr>
            <a:spLocks noGrp="1" noChangeArrowheads="1"/>
          </p:cNvSpPr>
          <p:nvPr>
            <p:ph type="body" idx="1"/>
          </p:nvPr>
        </p:nvSpPr>
        <p:spPr>
          <a:xfrm>
            <a:off x="253013" y="2209800"/>
            <a:ext cx="8690962" cy="4114800"/>
          </a:xfrm>
        </p:spPr>
        <p:txBody>
          <a:bodyPr/>
          <a:lstStyle/>
          <a:p>
            <a:pPr algn="just" eaLnBrk="1" hangingPunct="1"/>
            <a:r>
              <a:rPr lang="zh-TW" altLang="en-US" dirty="0"/>
              <a:t>銓敘部於復審答辯書略以，參照司法院釋字第</a:t>
            </a:r>
            <a:r>
              <a:rPr lang="en-US" altLang="zh-TW" dirty="0"/>
              <a:t>717</a:t>
            </a:r>
            <a:r>
              <a:rPr lang="zh-TW" altLang="en-US" dirty="0"/>
              <a:t>號解釋，無涉禁止法律溯及既往原則</a:t>
            </a:r>
            <a:r>
              <a:rPr lang="en-US" altLang="zh-TW" dirty="0"/>
              <a:t>……</a:t>
            </a:r>
            <a:r>
              <a:rPr lang="zh-TW" altLang="en-US" dirty="0"/>
              <a:t>亦即公務人員依法退休後，</a:t>
            </a:r>
            <a:r>
              <a:rPr lang="zh-TW" altLang="en-US" dirty="0">
                <a:solidFill>
                  <a:srgbClr val="FF0000"/>
                </a:solidFill>
              </a:rPr>
              <a:t>對國家請求給付退休金的「法律關係」繼續存在，且每月得請求支付當月退休所得，實屬「繼續性法律事實」，而非「已確定」或「已終結」之法律關係</a:t>
            </a:r>
            <a:r>
              <a:rPr lang="zh-TW" altLang="en-US" dirty="0"/>
              <a:t>。</a:t>
            </a:r>
            <a:endParaRPr lang="en-US" altLang="zh-TW" dirty="0"/>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2936349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16</a:t>
            </a:fld>
            <a:endParaRPr kumimoji="0" lang="en-US" altLang="zh-TW" sz="1400" b="0"/>
          </a:p>
        </p:txBody>
      </p:sp>
      <p:sp>
        <p:nvSpPr>
          <p:cNvPr id="11267" name="Rectangle 2"/>
          <p:cNvSpPr>
            <a:spLocks noGrp="1" noChangeArrowheads="1"/>
          </p:cNvSpPr>
          <p:nvPr>
            <p:ph type="title"/>
          </p:nvPr>
        </p:nvSpPr>
        <p:spPr/>
        <p:txBody>
          <a:bodyPr/>
          <a:lstStyle/>
          <a:p>
            <a:pPr eaLnBrk="1" hangingPunct="1"/>
            <a:r>
              <a:rPr lang="zh-TW" altLang="en-US" sz="3600" dirty="0"/>
              <a:t>新法第</a:t>
            </a:r>
            <a:r>
              <a:rPr lang="en-US" altLang="zh-TW" sz="3600" dirty="0"/>
              <a:t>37</a:t>
            </a:r>
            <a:r>
              <a:rPr lang="zh-TW" altLang="en-US" sz="3600" dirty="0"/>
              <a:t>條及附表三之規定違反禁止法律溯及既往之憲法原則應屬無效</a:t>
            </a:r>
          </a:p>
        </p:txBody>
      </p:sp>
      <p:sp>
        <p:nvSpPr>
          <p:cNvPr id="11268" name="Rectangle 3"/>
          <p:cNvSpPr>
            <a:spLocks noGrp="1" noChangeArrowheads="1"/>
          </p:cNvSpPr>
          <p:nvPr>
            <p:ph type="body" idx="1"/>
          </p:nvPr>
        </p:nvSpPr>
        <p:spPr>
          <a:xfrm>
            <a:off x="22890" y="1775416"/>
            <a:ext cx="8847584" cy="4114800"/>
          </a:xfrm>
        </p:spPr>
        <p:txBody>
          <a:bodyPr/>
          <a:lstStyle/>
          <a:p>
            <a:pPr algn="just" eaLnBrk="1" hangingPunct="1"/>
            <a:r>
              <a:rPr lang="zh-TW" altLang="en-US" sz="2400" dirty="0"/>
              <a:t>釋字第</a:t>
            </a:r>
            <a:r>
              <a:rPr lang="en-US" altLang="zh-TW" sz="2400" dirty="0"/>
              <a:t>717</a:t>
            </a:r>
            <a:r>
              <a:rPr lang="zh-TW" altLang="en-US" sz="2400" dirty="0"/>
              <a:t>號解釋理由第四段略以</a:t>
            </a:r>
            <a:endParaRPr lang="en-US" altLang="zh-TW" sz="2400" dirty="0"/>
          </a:p>
          <a:p>
            <a:pPr lvl="1" algn="just" eaLnBrk="1" hangingPunct="1"/>
            <a:r>
              <a:rPr lang="zh-TW" altLang="en-US" sz="2000" dirty="0"/>
              <a:t>按新訂之法規，原則上不得適用於該法規生效前業已終結之事實或法律關係，是謂禁止法律溯及既往原則。倘</a:t>
            </a:r>
            <a:r>
              <a:rPr lang="zh-TW" altLang="en-US" sz="2000" dirty="0">
                <a:solidFill>
                  <a:srgbClr val="FF0000"/>
                </a:solidFill>
              </a:rPr>
              <a:t>新法規所規範之法律關係，跨越新、舊法規施行時期，而構成要件事實於新法規生效施行後始完全實現者，除法規別有規定外，應適用新法規（本院釋字第六二０號解釋參照）</a:t>
            </a:r>
            <a:r>
              <a:rPr lang="zh-TW" altLang="en-US" sz="2000" dirty="0"/>
              <a:t>。</a:t>
            </a:r>
            <a:r>
              <a:rPr lang="en-US" altLang="zh-TW" sz="2000" dirty="0">
                <a:solidFill>
                  <a:srgbClr val="0070C0"/>
                </a:solidFill>
              </a:rPr>
              <a:t>『</a:t>
            </a:r>
            <a:r>
              <a:rPr lang="zh-TW" altLang="en-US" sz="2000" dirty="0">
                <a:solidFill>
                  <a:srgbClr val="0070C0"/>
                </a:solidFill>
              </a:rPr>
              <a:t>此種情形，係將新法規適用於舊法規施行時期內已發生，且於新法規施行後繼續存在之事實或</a:t>
            </a:r>
            <a:r>
              <a:rPr lang="zh-TW" altLang="en-US" sz="2000" u="sng" dirty="0">
                <a:solidFill>
                  <a:srgbClr val="0070C0"/>
                </a:solidFill>
              </a:rPr>
              <a:t>法律關係</a:t>
            </a:r>
            <a:r>
              <a:rPr lang="zh-TW" altLang="en-US" sz="2000" dirty="0">
                <a:solidFill>
                  <a:srgbClr val="0070C0"/>
                </a:solidFill>
              </a:rPr>
              <a:t>，並非新法規之溯及適用，故縱有減損規範對象既存之有利法律地位或可得預期之利益，無涉禁止法律溯及既往原則。</a:t>
            </a:r>
            <a:r>
              <a:rPr lang="zh-TW" altLang="en-US" sz="2000" dirty="0"/>
              <a:t>系爭規定以退休公教人員每月退休所得不得超過依最後在職同等級或同薪級人員現職待遇計算之退休所得一定百分比之方式，對公保養老給付金額優惠存款設有上限，使其原得以優惠利率存款之金額，於系爭規定發布施行後減少，致其退休後之優惠存款利息所得顯有降低；同時亦減損在職公教人員於系爭規定生效前原可得預期之相同利益。惟系爭規定</a:t>
            </a:r>
            <a:r>
              <a:rPr lang="zh-TW" altLang="en-US" sz="2000" dirty="0">
                <a:solidFill>
                  <a:srgbClr val="0070C0"/>
                </a:solidFill>
              </a:rPr>
              <a:t>僅係適用於其生效後國家與退休公教人員、在職公教人員之間仍繼續存在之法律關係，並非溯及適用於系爭規定生效前業已終結之事實或</a:t>
            </a:r>
            <a:r>
              <a:rPr lang="zh-TW" altLang="en-US" sz="2000" u="sng" dirty="0">
                <a:solidFill>
                  <a:srgbClr val="0070C0"/>
                </a:solidFill>
              </a:rPr>
              <a:t>法律關係</a:t>
            </a:r>
            <a:r>
              <a:rPr lang="en-US" altLang="zh-TW" sz="2000" dirty="0">
                <a:solidFill>
                  <a:srgbClr val="0070C0"/>
                </a:solidFill>
              </a:rPr>
              <a:t>』</a:t>
            </a:r>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1420582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17</a:t>
            </a:fld>
            <a:endParaRPr kumimoji="0" lang="en-US" altLang="zh-TW" sz="1400" b="0"/>
          </a:p>
        </p:txBody>
      </p:sp>
      <p:sp>
        <p:nvSpPr>
          <p:cNvPr id="11267" name="Rectangle 2"/>
          <p:cNvSpPr>
            <a:spLocks noGrp="1" noChangeArrowheads="1"/>
          </p:cNvSpPr>
          <p:nvPr>
            <p:ph type="title"/>
          </p:nvPr>
        </p:nvSpPr>
        <p:spPr/>
        <p:txBody>
          <a:bodyPr/>
          <a:lstStyle/>
          <a:p>
            <a:pPr eaLnBrk="1" hangingPunct="1"/>
            <a:r>
              <a:rPr lang="zh-TW" altLang="en-US" sz="3600" dirty="0"/>
              <a:t>新法第</a:t>
            </a:r>
            <a:r>
              <a:rPr lang="en-US" altLang="zh-TW" sz="3600" dirty="0"/>
              <a:t>37</a:t>
            </a:r>
            <a:r>
              <a:rPr lang="zh-TW" altLang="en-US" sz="3600" dirty="0"/>
              <a:t>條及附表三之規定違反禁止法律溯及既往之憲法原則應屬無效</a:t>
            </a:r>
          </a:p>
        </p:txBody>
      </p:sp>
      <p:sp>
        <p:nvSpPr>
          <p:cNvPr id="11268" name="Rectangle 3"/>
          <p:cNvSpPr>
            <a:spLocks noGrp="1" noChangeArrowheads="1"/>
          </p:cNvSpPr>
          <p:nvPr>
            <p:ph type="body" idx="1"/>
          </p:nvPr>
        </p:nvSpPr>
        <p:spPr>
          <a:xfrm>
            <a:off x="85834" y="1844824"/>
            <a:ext cx="8847584" cy="4114800"/>
          </a:xfrm>
        </p:spPr>
        <p:txBody>
          <a:bodyPr/>
          <a:lstStyle/>
          <a:p>
            <a:pPr algn="just" eaLnBrk="1" hangingPunct="1"/>
            <a:r>
              <a:rPr lang="zh-TW" altLang="en-US" sz="2400" dirty="0"/>
              <a:t>釋字第</a:t>
            </a:r>
            <a:r>
              <a:rPr lang="en-US" altLang="zh-TW" sz="2400" dirty="0"/>
              <a:t>620</a:t>
            </a:r>
            <a:r>
              <a:rPr lang="zh-TW" altLang="en-US" sz="2400" dirty="0"/>
              <a:t>號解釋及</a:t>
            </a:r>
            <a:r>
              <a:rPr lang="en-US" altLang="zh-TW" sz="2400" dirty="0"/>
              <a:t>717</a:t>
            </a:r>
            <a:r>
              <a:rPr lang="zh-TW" altLang="en-US" sz="2400" dirty="0"/>
              <a:t>號解釋見解均使用「法律關係」一詞</a:t>
            </a:r>
            <a:r>
              <a:rPr lang="en-US" altLang="zh-TW" sz="2400" dirty="0"/>
              <a:t>,</a:t>
            </a:r>
            <a:r>
              <a:rPr lang="zh-TW" altLang="en-US" sz="2400" dirty="0"/>
              <a:t>惟其內涵不同</a:t>
            </a:r>
            <a:endParaRPr lang="en-US" altLang="zh-TW" sz="2400" dirty="0"/>
          </a:p>
          <a:p>
            <a:pPr lvl="1" algn="just" eaLnBrk="1" hangingPunct="1"/>
            <a:r>
              <a:rPr lang="zh-TW" altLang="en-US" sz="2200" dirty="0"/>
              <a:t>釋字第</a:t>
            </a:r>
            <a:r>
              <a:rPr lang="en-US" altLang="zh-TW" sz="2200" dirty="0"/>
              <a:t>620</a:t>
            </a:r>
            <a:r>
              <a:rPr lang="zh-TW" altLang="en-US" sz="2200" dirty="0"/>
              <a:t>號解釋所謂事實或「法律關係」係指新</a:t>
            </a:r>
            <a:r>
              <a:rPr lang="en-US" altLang="zh-TW" sz="2200" dirty="0"/>
              <a:t>(</a:t>
            </a:r>
            <a:r>
              <a:rPr lang="zh-TW" altLang="en-US" sz="2200" dirty="0"/>
              <a:t>增</a:t>
            </a:r>
            <a:r>
              <a:rPr lang="en-US" altLang="zh-TW" sz="2200" dirty="0"/>
              <a:t>)</a:t>
            </a:r>
            <a:r>
              <a:rPr lang="zh-TW" altLang="en-US" sz="2200" dirty="0"/>
              <a:t>訂法規所規範之構成要件之全部事實或「法律關係」</a:t>
            </a:r>
            <a:r>
              <a:rPr lang="en-US" altLang="zh-TW" sz="2200" dirty="0"/>
              <a:t>(</a:t>
            </a:r>
            <a:r>
              <a:rPr lang="zh-TW" altLang="en-US" sz="2200" dirty="0"/>
              <a:t>以下簡稱</a:t>
            </a:r>
            <a:r>
              <a:rPr lang="zh-TW" altLang="en-US" sz="2200" dirty="0">
                <a:solidFill>
                  <a:srgbClr val="FF0000"/>
                </a:solidFill>
              </a:rPr>
              <a:t>構成要件法律關係</a:t>
            </a:r>
            <a:r>
              <a:rPr lang="en-US" altLang="zh-TW" sz="2200" dirty="0"/>
              <a:t>)</a:t>
            </a:r>
            <a:r>
              <a:rPr lang="zh-TW" altLang="en-US" sz="2200" dirty="0"/>
              <a:t>，所謂終結係指該全部事實或「法律關係」在現實生活中完全具體實現</a:t>
            </a:r>
            <a:r>
              <a:rPr lang="en-US" altLang="zh-TW" sz="2200" dirty="0"/>
              <a:t>(</a:t>
            </a:r>
            <a:r>
              <a:rPr lang="zh-TW" altLang="en-US" sz="2200" dirty="0"/>
              <a:t>上述</a:t>
            </a:r>
            <a:r>
              <a:rPr lang="en-US" altLang="zh-TW" sz="2200" dirty="0"/>
              <a:t>577</a:t>
            </a:r>
            <a:r>
              <a:rPr lang="zh-TW" altLang="en-US" sz="2200" dirty="0"/>
              <a:t>號解釋及最高法院</a:t>
            </a:r>
            <a:r>
              <a:rPr lang="en-US" altLang="zh-TW" sz="2200" dirty="0"/>
              <a:t>671</a:t>
            </a:r>
            <a:r>
              <a:rPr lang="zh-TW" altLang="en-US" sz="2200" dirty="0"/>
              <a:t>號判決暨圖</a:t>
            </a:r>
            <a:r>
              <a:rPr lang="en-US" altLang="zh-TW" sz="2200" dirty="0"/>
              <a:t>1</a:t>
            </a:r>
            <a:r>
              <a:rPr lang="zh-TW" altLang="en-US" sz="2200" dirty="0"/>
              <a:t>參照</a:t>
            </a:r>
            <a:r>
              <a:rPr lang="en-US" altLang="zh-TW" sz="2200" dirty="0"/>
              <a:t>)</a:t>
            </a:r>
          </a:p>
          <a:p>
            <a:pPr lvl="1" algn="just" eaLnBrk="1" hangingPunct="1"/>
            <a:r>
              <a:rPr lang="zh-TW" altLang="en-US" sz="2200" dirty="0"/>
              <a:t>但依</a:t>
            </a:r>
            <a:r>
              <a:rPr lang="en-US" altLang="zh-TW" sz="2200" dirty="0"/>
              <a:t>717</a:t>
            </a:r>
            <a:r>
              <a:rPr lang="zh-TW" altLang="en-US" sz="2200" dirty="0"/>
              <a:t>號解釋之見解，係將退休人員已發生</a:t>
            </a:r>
            <a:r>
              <a:rPr lang="zh-TW" altLang="en-US" sz="2200" dirty="0">
                <a:solidFill>
                  <a:srgbClr val="FF0000"/>
                </a:solidFill>
              </a:rPr>
              <a:t>「法律效果之法律關係」</a:t>
            </a:r>
            <a:r>
              <a:rPr lang="zh-TW" altLang="en-US" sz="2200" dirty="0"/>
              <a:t>，即請求國家給付退休所得之權利（亦即國家給付退休所得之義務）的內容，再依其發生並繼續存在之期間不同，分別賦予不同之法律效果，其請求給付之權利發生並繼續存在舊法規施行期間者，適用舊法規定其法律效果；請求給付權利繼續存在新法規施行期間者，請求給付權利之內容，適用新法規定其法律效果</a:t>
            </a:r>
            <a:endParaRPr lang="en-US" altLang="zh-TW" sz="2200" dirty="0"/>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3296666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頁尾版面配置區 1">
            <a:extLst>
              <a:ext uri="{FF2B5EF4-FFF2-40B4-BE49-F238E27FC236}">
                <a16:creationId xmlns:a16="http://schemas.microsoft.com/office/drawing/2014/main" xmlns="" id="{77DD7D21-13D9-4F97-9A44-BA8A02C88B5E}"/>
              </a:ext>
            </a:extLst>
          </p:cNvPr>
          <p:cNvSpPr>
            <a:spLocks noGrp="1"/>
          </p:cNvSpPr>
          <p:nvPr>
            <p:ph type="ftr" sz="quarter" idx="11"/>
          </p:nvPr>
        </p:nvSpPr>
        <p:spPr/>
        <p:txBody>
          <a:bodyPr/>
          <a:lstStyle/>
          <a:p>
            <a:pPr>
              <a:defRPr/>
            </a:pPr>
            <a:fld id="{D0E34A3C-1786-47A6-8AAF-7EC8249C2150}" type="slidenum">
              <a:rPr lang="en-US" altLang="zh-TW" smtClean="0"/>
              <a:pPr>
                <a:defRPr/>
              </a:pPr>
              <a:t>18</a:t>
            </a:fld>
            <a:endParaRPr lang="en-US" altLang="zh-TW"/>
          </a:p>
        </p:txBody>
      </p:sp>
      <p:pic>
        <p:nvPicPr>
          <p:cNvPr id="3" name="圖片 2">
            <a:extLst>
              <a:ext uri="{FF2B5EF4-FFF2-40B4-BE49-F238E27FC236}">
                <a16:creationId xmlns:a16="http://schemas.microsoft.com/office/drawing/2014/main" xmlns="" id="{DA0F982E-3BDB-4A2B-B04A-2D3254A0C2B5}"/>
              </a:ext>
            </a:extLst>
          </p:cNvPr>
          <p:cNvPicPr>
            <a:picLocks noChangeAspect="1"/>
          </p:cNvPicPr>
          <p:nvPr/>
        </p:nvPicPr>
        <p:blipFill>
          <a:blip r:embed="rId2"/>
          <a:stretch>
            <a:fillRect/>
          </a:stretch>
        </p:blipFill>
        <p:spPr>
          <a:xfrm>
            <a:off x="1819129" y="0"/>
            <a:ext cx="5505741" cy="6858000"/>
          </a:xfrm>
          <a:prstGeom prst="rect">
            <a:avLst/>
          </a:prstGeom>
        </p:spPr>
      </p:pic>
    </p:spTree>
    <p:extLst>
      <p:ext uri="{BB962C8B-B14F-4D97-AF65-F5344CB8AC3E}">
        <p14:creationId xmlns:p14="http://schemas.microsoft.com/office/powerpoint/2010/main" val="732357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19</a:t>
            </a:fld>
            <a:endParaRPr kumimoji="0" lang="en-US" altLang="zh-TW" sz="1400" b="0"/>
          </a:p>
        </p:txBody>
      </p:sp>
      <p:sp>
        <p:nvSpPr>
          <p:cNvPr id="11267" name="Rectangle 2"/>
          <p:cNvSpPr>
            <a:spLocks noGrp="1" noChangeArrowheads="1"/>
          </p:cNvSpPr>
          <p:nvPr>
            <p:ph type="title"/>
          </p:nvPr>
        </p:nvSpPr>
        <p:spPr/>
        <p:txBody>
          <a:bodyPr/>
          <a:lstStyle/>
          <a:p>
            <a:pPr eaLnBrk="1" hangingPunct="1"/>
            <a:r>
              <a:rPr lang="zh-TW" altLang="en-US" sz="3600" dirty="0"/>
              <a:t>新法第</a:t>
            </a:r>
            <a:r>
              <a:rPr lang="en-US" altLang="zh-TW" sz="3600" dirty="0"/>
              <a:t>37</a:t>
            </a:r>
            <a:r>
              <a:rPr lang="zh-TW" altLang="en-US" sz="3600" dirty="0"/>
              <a:t>條及附表三之規定違反禁止法律溯及既往之憲法原則應屬無效</a:t>
            </a:r>
          </a:p>
        </p:txBody>
      </p:sp>
      <p:sp>
        <p:nvSpPr>
          <p:cNvPr id="11268" name="Rectangle 3"/>
          <p:cNvSpPr>
            <a:spLocks noGrp="1" noChangeArrowheads="1"/>
          </p:cNvSpPr>
          <p:nvPr>
            <p:ph type="body" idx="1"/>
          </p:nvPr>
        </p:nvSpPr>
        <p:spPr>
          <a:xfrm>
            <a:off x="148208" y="2395538"/>
            <a:ext cx="8847584" cy="4114800"/>
          </a:xfrm>
        </p:spPr>
        <p:txBody>
          <a:bodyPr/>
          <a:lstStyle/>
          <a:p>
            <a:pPr lvl="1" algn="just" eaLnBrk="1" hangingPunct="1"/>
            <a:r>
              <a:rPr lang="zh-TW" altLang="en-US" dirty="0"/>
              <a:t>釋字第</a:t>
            </a:r>
            <a:r>
              <a:rPr lang="en-US" altLang="zh-TW" dirty="0"/>
              <a:t>620</a:t>
            </a:r>
            <a:r>
              <a:rPr lang="zh-TW" altLang="en-US" dirty="0"/>
              <a:t>號解釋以「法律關係」之</a:t>
            </a:r>
            <a:r>
              <a:rPr lang="zh-TW" altLang="en-US" dirty="0">
                <a:solidFill>
                  <a:srgbClr val="FF0000"/>
                </a:solidFill>
              </a:rPr>
              <a:t>「終結」</a:t>
            </a:r>
            <a:r>
              <a:rPr lang="zh-TW" altLang="en-US" dirty="0"/>
              <a:t>為據，釋字第</a:t>
            </a:r>
            <a:r>
              <a:rPr lang="en-US" altLang="zh-TW" dirty="0"/>
              <a:t>717</a:t>
            </a:r>
            <a:r>
              <a:rPr lang="zh-TW" altLang="en-US" dirty="0"/>
              <a:t>號解釋以「法律關係」之</a:t>
            </a:r>
            <a:r>
              <a:rPr lang="zh-TW" altLang="en-US" dirty="0">
                <a:solidFill>
                  <a:srgbClr val="FF0000"/>
                </a:solidFill>
              </a:rPr>
              <a:t>「存在」</a:t>
            </a:r>
            <a:r>
              <a:rPr lang="zh-TW" altLang="en-US" dirty="0"/>
              <a:t>為據，分別據以定其應適用之法律，更難以作類推適用，準此，實屬理由前後矛盾，不足為訓</a:t>
            </a:r>
            <a:endParaRPr lang="en-US" altLang="zh-TW" dirty="0"/>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992705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2</a:t>
            </a:fld>
            <a:endParaRPr kumimoji="0" lang="en-US" altLang="zh-TW" sz="1400" b="0"/>
          </a:p>
        </p:txBody>
      </p:sp>
      <p:sp>
        <p:nvSpPr>
          <p:cNvPr id="11267" name="Rectangle 2"/>
          <p:cNvSpPr>
            <a:spLocks noGrp="1" noChangeArrowheads="1"/>
          </p:cNvSpPr>
          <p:nvPr>
            <p:ph type="title"/>
          </p:nvPr>
        </p:nvSpPr>
        <p:spPr/>
        <p:txBody>
          <a:bodyPr/>
          <a:lstStyle/>
          <a:p>
            <a:pPr eaLnBrk="1" hangingPunct="1"/>
            <a:r>
              <a:rPr lang="zh-TW" altLang="en-US"/>
              <a:t>報告大綱</a:t>
            </a:r>
          </a:p>
        </p:txBody>
      </p:sp>
      <p:sp>
        <p:nvSpPr>
          <p:cNvPr id="11268" name="Rectangle 3"/>
          <p:cNvSpPr>
            <a:spLocks noGrp="1" noChangeArrowheads="1"/>
          </p:cNvSpPr>
          <p:nvPr>
            <p:ph type="body" idx="1"/>
          </p:nvPr>
        </p:nvSpPr>
        <p:spPr/>
        <p:txBody>
          <a:bodyPr/>
          <a:lstStyle/>
          <a:p>
            <a:pPr algn="just" eaLnBrk="1" hangingPunct="1"/>
            <a:r>
              <a:rPr lang="zh-TW" altLang="en-US" dirty="0"/>
              <a:t>退休人員退休金及優惠存款利息之請求權均</a:t>
            </a:r>
            <a:r>
              <a:rPr lang="zh-TW" altLang="en-US" dirty="0">
                <a:solidFill>
                  <a:srgbClr val="FF0000"/>
                </a:solidFill>
              </a:rPr>
              <a:t>受憲法第</a:t>
            </a:r>
            <a:r>
              <a:rPr lang="en-US" altLang="zh-TW" dirty="0">
                <a:solidFill>
                  <a:srgbClr val="FF0000"/>
                </a:solidFill>
              </a:rPr>
              <a:t>18</a:t>
            </a:r>
            <a:r>
              <a:rPr lang="zh-TW" altLang="en-US" dirty="0">
                <a:solidFill>
                  <a:srgbClr val="FF0000"/>
                </a:solidFill>
              </a:rPr>
              <a:t>條及第</a:t>
            </a:r>
            <a:r>
              <a:rPr lang="en-US" altLang="zh-TW" dirty="0">
                <a:solidFill>
                  <a:srgbClr val="FF0000"/>
                </a:solidFill>
              </a:rPr>
              <a:t>15</a:t>
            </a:r>
            <a:r>
              <a:rPr lang="zh-TW" altLang="en-US" dirty="0">
                <a:solidFill>
                  <a:srgbClr val="FF0000"/>
                </a:solidFill>
              </a:rPr>
              <a:t>條保障</a:t>
            </a:r>
            <a:endParaRPr lang="en-US" altLang="zh-TW" dirty="0">
              <a:solidFill>
                <a:srgbClr val="FF0000"/>
              </a:solidFill>
            </a:endParaRPr>
          </a:p>
          <a:p>
            <a:pPr algn="just" eaLnBrk="1" hangingPunct="1"/>
            <a:r>
              <a:rPr lang="zh-TW" altLang="en-US" dirty="0"/>
              <a:t>新法第</a:t>
            </a:r>
            <a:r>
              <a:rPr lang="en-US" altLang="zh-TW" dirty="0"/>
              <a:t>37</a:t>
            </a:r>
            <a:r>
              <a:rPr lang="zh-TW" altLang="en-US" dirty="0"/>
              <a:t>條及附表三之規定</a:t>
            </a:r>
            <a:r>
              <a:rPr lang="zh-TW" altLang="en-US" dirty="0">
                <a:solidFill>
                  <a:srgbClr val="FF0000"/>
                </a:solidFill>
              </a:rPr>
              <a:t>違反禁止法律溯及既往</a:t>
            </a:r>
            <a:r>
              <a:rPr lang="zh-TW" altLang="en-US" dirty="0"/>
              <a:t>之憲法原則應屬無效</a:t>
            </a:r>
            <a:endParaRPr lang="en-US" altLang="zh-TW" dirty="0"/>
          </a:p>
          <a:p>
            <a:pPr algn="just" eaLnBrk="1" hangingPunct="1"/>
            <a:r>
              <a:rPr lang="zh-TW" altLang="en-US" dirty="0"/>
              <a:t>新法系爭第</a:t>
            </a:r>
            <a:r>
              <a:rPr lang="en-US" altLang="zh-TW" dirty="0"/>
              <a:t>36</a:t>
            </a:r>
            <a:r>
              <a:rPr lang="zh-TW" altLang="en-US" dirty="0"/>
              <a:t>條、第</a:t>
            </a:r>
            <a:r>
              <a:rPr lang="en-US" altLang="zh-TW" dirty="0"/>
              <a:t>37</a:t>
            </a:r>
            <a:r>
              <a:rPr lang="zh-TW" altLang="en-US" dirty="0"/>
              <a:t>條及附表三、第</a:t>
            </a:r>
            <a:r>
              <a:rPr lang="en-US" altLang="zh-TW" dirty="0"/>
              <a:t>39</a:t>
            </a:r>
            <a:r>
              <a:rPr lang="zh-TW" altLang="en-US" dirty="0"/>
              <a:t>條之規定違反憲法位階之</a:t>
            </a:r>
            <a:r>
              <a:rPr lang="zh-TW" altLang="en-US" dirty="0">
                <a:solidFill>
                  <a:srgbClr val="FF0000"/>
                </a:solidFill>
              </a:rPr>
              <a:t>比例原則、誠信原則及不當聯結禁止原則</a:t>
            </a:r>
            <a:r>
              <a:rPr lang="zh-TW" altLang="en-US" dirty="0"/>
              <a:t>應屬無效</a:t>
            </a:r>
            <a:endParaRPr lang="en-US" altLang="zh-TW" dirty="0"/>
          </a:p>
        </p:txBody>
      </p:sp>
      <p:sp>
        <p:nvSpPr>
          <p:cNvPr id="11270" name="Text Box 6">
            <a:hlinkClick r:id="" action="ppaction://noaction"/>
          </p:cNvPr>
          <p:cNvSpPr txBox="1">
            <a:spLocks noChangeArrowheads="1"/>
          </p:cNvSpPr>
          <p:nvPr/>
        </p:nvSpPr>
        <p:spPr bwMode="auto">
          <a:xfrm>
            <a:off x="6156325" y="2781300"/>
            <a:ext cx="11001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
        <p:nvSpPr>
          <p:cNvPr id="11272" name="Text Box 8">
            <a:hlinkClick r:id="" action="ppaction://noaction"/>
          </p:cNvPr>
          <p:cNvSpPr txBox="1">
            <a:spLocks noChangeArrowheads="1"/>
          </p:cNvSpPr>
          <p:nvPr/>
        </p:nvSpPr>
        <p:spPr bwMode="auto">
          <a:xfrm>
            <a:off x="4140200" y="3933825"/>
            <a:ext cx="11001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4159356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20</a:t>
            </a:fld>
            <a:endParaRPr kumimoji="0" lang="en-US" altLang="zh-TW" sz="1400" b="0"/>
          </a:p>
        </p:txBody>
      </p:sp>
      <p:sp>
        <p:nvSpPr>
          <p:cNvPr id="11267" name="Rectangle 2"/>
          <p:cNvSpPr>
            <a:spLocks noGrp="1" noChangeArrowheads="1"/>
          </p:cNvSpPr>
          <p:nvPr>
            <p:ph type="title"/>
          </p:nvPr>
        </p:nvSpPr>
        <p:spPr/>
        <p:txBody>
          <a:bodyPr/>
          <a:lstStyle/>
          <a:p>
            <a:pPr eaLnBrk="1" hangingPunct="1"/>
            <a:r>
              <a:rPr lang="zh-TW" altLang="en-US" sz="3600" dirty="0"/>
              <a:t>新法第</a:t>
            </a:r>
            <a:r>
              <a:rPr lang="en-US" altLang="zh-TW" sz="3600" dirty="0"/>
              <a:t>37</a:t>
            </a:r>
            <a:r>
              <a:rPr lang="zh-TW" altLang="en-US" sz="3600" dirty="0"/>
              <a:t>條及附表三之規定違反禁止法律溯及既往之憲法原則應屬無效</a:t>
            </a:r>
          </a:p>
        </p:txBody>
      </p:sp>
      <p:sp>
        <p:nvSpPr>
          <p:cNvPr id="11268" name="Rectangle 3"/>
          <p:cNvSpPr>
            <a:spLocks noGrp="1" noChangeArrowheads="1"/>
          </p:cNvSpPr>
          <p:nvPr>
            <p:ph type="body" idx="1"/>
          </p:nvPr>
        </p:nvSpPr>
        <p:spPr>
          <a:xfrm>
            <a:off x="148208" y="2395538"/>
            <a:ext cx="8847584" cy="4114800"/>
          </a:xfrm>
        </p:spPr>
        <p:txBody>
          <a:bodyPr/>
          <a:lstStyle/>
          <a:p>
            <a:pPr lvl="1" algn="just" eaLnBrk="1" hangingPunct="1"/>
            <a:r>
              <a:rPr lang="zh-TW" altLang="en-US" sz="2000" dirty="0"/>
              <a:t>相關退休金等退休給與法規，係規範因退休而終結國家與公務員間公法上職務關係時，退休公務人員可得之退休給與。其內容</a:t>
            </a:r>
            <a:r>
              <a:rPr lang="en-US" altLang="zh-TW" sz="2000" dirty="0"/>
              <a:t>(</a:t>
            </a:r>
            <a:r>
              <a:rPr lang="zh-TW" altLang="en-US" sz="2000" dirty="0"/>
              <a:t>給與種類、金額等</a:t>
            </a:r>
            <a:r>
              <a:rPr lang="en-US" altLang="zh-TW" sz="2000" dirty="0"/>
              <a:t>)</a:t>
            </a:r>
            <a:r>
              <a:rPr lang="zh-TW" altLang="en-US" sz="2000" dirty="0"/>
              <a:t>均依退休時法規及事實定之，於核定退休時即已確定。相關法規變動時，如其規定對已退休者既得之權利予以變更，係對已終結之事實或法律關係為溯及適用，適用之結果不利於已退休人員，自屬違反禁止法律溯及既往原則（釋字</a:t>
            </a:r>
            <a:r>
              <a:rPr lang="en-US" altLang="zh-TW" sz="2000" dirty="0"/>
              <a:t>751</a:t>
            </a:r>
            <a:r>
              <a:rPr lang="zh-TW" altLang="en-US" sz="2000" dirty="0"/>
              <a:t>號解釋參照）。然而</a:t>
            </a:r>
            <a:r>
              <a:rPr lang="zh-TW" altLang="en-US" sz="2000" dirty="0">
                <a:solidFill>
                  <a:srgbClr val="FF0000"/>
                </a:solidFill>
              </a:rPr>
              <a:t>釋字</a:t>
            </a:r>
            <a:r>
              <a:rPr lang="en-US" altLang="zh-TW" sz="2000" dirty="0">
                <a:solidFill>
                  <a:srgbClr val="FF0000"/>
                </a:solidFill>
              </a:rPr>
              <a:t>717</a:t>
            </a:r>
            <a:r>
              <a:rPr lang="zh-TW" altLang="en-US" sz="2000" dirty="0">
                <a:solidFill>
                  <a:srgbClr val="FF0000"/>
                </a:solidFill>
              </a:rPr>
              <a:t>號解釋卻將現職人員及已退休人員混為一談，實則，現職人員係屬「不真正溯及既往」（尚未適用退休法規退休），應適用信賴保護原則，保障其「期待利益」，已退休人員係屬「真正溯及既往」（已於退休時適用退休法規退休）應適用禁止法律溯及既往原則，以保障其「既得之請求權」。綜上，釋字第</a:t>
            </a:r>
            <a:r>
              <a:rPr lang="en-US" altLang="zh-TW" sz="2000" dirty="0">
                <a:solidFill>
                  <a:srgbClr val="FF0000"/>
                </a:solidFill>
              </a:rPr>
              <a:t>717</a:t>
            </a:r>
            <a:r>
              <a:rPr lang="zh-TW" altLang="en-US" sz="2000" dirty="0">
                <a:solidFill>
                  <a:srgbClr val="FF0000"/>
                </a:solidFill>
              </a:rPr>
              <a:t>號解釋理由第四段本身理由矛盾，違反一般法律原則，應作變更解釋，實屬當然。</a:t>
            </a:r>
            <a:endParaRPr lang="en-US" altLang="zh-TW" sz="2000" dirty="0">
              <a:solidFill>
                <a:srgbClr val="FF0000"/>
              </a:solidFill>
            </a:endParaRPr>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2245154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21</a:t>
            </a:fld>
            <a:endParaRPr kumimoji="0" lang="en-US" altLang="zh-TW" sz="1400" b="0"/>
          </a:p>
        </p:txBody>
      </p:sp>
      <p:sp>
        <p:nvSpPr>
          <p:cNvPr id="11267" name="Rectangle 2"/>
          <p:cNvSpPr>
            <a:spLocks noGrp="1" noChangeArrowheads="1"/>
          </p:cNvSpPr>
          <p:nvPr>
            <p:ph type="title"/>
          </p:nvPr>
        </p:nvSpPr>
        <p:spPr/>
        <p:txBody>
          <a:bodyPr/>
          <a:lstStyle/>
          <a:p>
            <a:pPr algn="just" eaLnBrk="1" hangingPunct="1"/>
            <a:r>
              <a:rPr lang="zh-TW" altLang="en-US" sz="3200" dirty="0"/>
              <a:t>新法系爭第</a:t>
            </a:r>
            <a:r>
              <a:rPr lang="en-US" altLang="zh-TW" sz="3200" dirty="0"/>
              <a:t>36</a:t>
            </a:r>
            <a:r>
              <a:rPr lang="zh-TW" altLang="en-US" sz="3200" dirty="0"/>
              <a:t>條、第</a:t>
            </a:r>
            <a:r>
              <a:rPr lang="en-US" altLang="zh-TW" sz="3200" dirty="0"/>
              <a:t>37</a:t>
            </a:r>
            <a:r>
              <a:rPr lang="zh-TW" altLang="en-US" sz="3200" dirty="0"/>
              <a:t>條及附表三、第</a:t>
            </a:r>
            <a:r>
              <a:rPr lang="en-US" altLang="zh-TW" sz="3200" dirty="0"/>
              <a:t>39</a:t>
            </a:r>
            <a:r>
              <a:rPr lang="zh-TW" altLang="en-US" sz="3200" dirty="0"/>
              <a:t>條之規定違反憲法位階之比例原則、誠信原則及不當聯結禁止原則應屬無效</a:t>
            </a:r>
          </a:p>
        </p:txBody>
      </p:sp>
      <p:sp>
        <p:nvSpPr>
          <p:cNvPr id="11268" name="Rectangle 3"/>
          <p:cNvSpPr>
            <a:spLocks noGrp="1" noChangeArrowheads="1"/>
          </p:cNvSpPr>
          <p:nvPr>
            <p:ph type="body" idx="1"/>
          </p:nvPr>
        </p:nvSpPr>
        <p:spPr>
          <a:xfrm>
            <a:off x="22890" y="1775416"/>
            <a:ext cx="8847584" cy="4114800"/>
          </a:xfrm>
        </p:spPr>
        <p:txBody>
          <a:bodyPr/>
          <a:lstStyle/>
          <a:p>
            <a:pPr algn="just" eaLnBrk="1" hangingPunct="1"/>
            <a:r>
              <a:rPr lang="zh-TW" altLang="en-US" dirty="0"/>
              <a:t>有關違反比例原則</a:t>
            </a:r>
            <a:r>
              <a:rPr lang="en-US" altLang="zh-TW" dirty="0"/>
              <a:t>:</a:t>
            </a:r>
          </a:p>
          <a:p>
            <a:pPr lvl="1" algn="just" eaLnBrk="1" hangingPunct="1"/>
            <a:r>
              <a:rPr lang="zh-TW" altLang="en-US" dirty="0"/>
              <a:t>退撫係採</a:t>
            </a:r>
            <a:r>
              <a:rPr lang="zh-TW" altLang="en-US" dirty="0">
                <a:solidFill>
                  <a:srgbClr val="FF0000"/>
                </a:solidFill>
              </a:rPr>
              <a:t>確定給付制</a:t>
            </a:r>
            <a:r>
              <a:rPr lang="zh-TW" altLang="en-US" dirty="0"/>
              <a:t>，在國家沒有破產情形下，政府依法給付退休金，其目的在保障退休公務人員生活條件與尊嚴，俾使其</a:t>
            </a:r>
            <a:r>
              <a:rPr lang="zh-TW" altLang="en-US" dirty="0">
                <a:solidFill>
                  <a:srgbClr val="FF0000"/>
                </a:solidFill>
              </a:rPr>
              <a:t>在職時無後顧之憂而戮力從公，使國家社會安定，施政得以順利推展，裨益於人民，即是最大之公益</a:t>
            </a:r>
            <a:r>
              <a:rPr lang="zh-TW" altLang="en-US" dirty="0"/>
              <a:t>，絕無調降之餘地</a:t>
            </a:r>
            <a:endParaRPr lang="en-US" altLang="zh-TW" dirty="0"/>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3408795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22</a:t>
            </a:fld>
            <a:endParaRPr kumimoji="0" lang="en-US" altLang="zh-TW" sz="1400" b="0"/>
          </a:p>
        </p:txBody>
      </p:sp>
      <p:sp>
        <p:nvSpPr>
          <p:cNvPr id="11267" name="Rectangle 2"/>
          <p:cNvSpPr>
            <a:spLocks noGrp="1" noChangeArrowheads="1"/>
          </p:cNvSpPr>
          <p:nvPr>
            <p:ph type="title"/>
          </p:nvPr>
        </p:nvSpPr>
        <p:spPr/>
        <p:txBody>
          <a:bodyPr/>
          <a:lstStyle/>
          <a:p>
            <a:pPr algn="just" eaLnBrk="1" hangingPunct="1"/>
            <a:r>
              <a:rPr lang="zh-TW" altLang="en-US" sz="3200" dirty="0"/>
              <a:t>新法系爭第</a:t>
            </a:r>
            <a:r>
              <a:rPr lang="en-US" altLang="zh-TW" sz="3200" dirty="0"/>
              <a:t>36</a:t>
            </a:r>
            <a:r>
              <a:rPr lang="zh-TW" altLang="en-US" sz="3200" dirty="0"/>
              <a:t>條、第</a:t>
            </a:r>
            <a:r>
              <a:rPr lang="en-US" altLang="zh-TW" sz="3200" dirty="0"/>
              <a:t>37</a:t>
            </a:r>
            <a:r>
              <a:rPr lang="zh-TW" altLang="en-US" sz="3200" dirty="0"/>
              <a:t>條及附表三、第</a:t>
            </a:r>
            <a:r>
              <a:rPr lang="en-US" altLang="zh-TW" sz="3200" dirty="0"/>
              <a:t>39</a:t>
            </a:r>
            <a:r>
              <a:rPr lang="zh-TW" altLang="en-US" sz="3200" dirty="0"/>
              <a:t>條之規定違反憲法位階之比例原則、誠信原則及不當聯結禁止原則應屬無效</a:t>
            </a:r>
          </a:p>
        </p:txBody>
      </p:sp>
      <p:sp>
        <p:nvSpPr>
          <p:cNvPr id="11268" name="Rectangle 3"/>
          <p:cNvSpPr>
            <a:spLocks noGrp="1" noChangeArrowheads="1"/>
          </p:cNvSpPr>
          <p:nvPr>
            <p:ph type="body" idx="1"/>
          </p:nvPr>
        </p:nvSpPr>
        <p:spPr>
          <a:xfrm>
            <a:off x="22890" y="1775416"/>
            <a:ext cx="8847584" cy="4114800"/>
          </a:xfrm>
        </p:spPr>
        <p:txBody>
          <a:bodyPr/>
          <a:lstStyle/>
          <a:p>
            <a:pPr algn="just" eaLnBrk="1" hangingPunct="1"/>
            <a:r>
              <a:rPr lang="zh-TW" altLang="en-US" dirty="0"/>
              <a:t>有關違反比例原則</a:t>
            </a:r>
            <a:r>
              <a:rPr lang="en-US" altLang="zh-TW" dirty="0"/>
              <a:t>:</a:t>
            </a:r>
          </a:p>
          <a:p>
            <a:pPr lvl="1" algn="just" eaLnBrk="1" hangingPunct="1"/>
            <a:r>
              <a:rPr lang="zh-TW" altLang="en-US" sz="2400" dirty="0"/>
              <a:t>大法官釋字第</a:t>
            </a:r>
            <a:r>
              <a:rPr lang="en-US" altLang="zh-TW" sz="2400" dirty="0"/>
              <a:t>717</a:t>
            </a:r>
            <a:r>
              <a:rPr lang="zh-TW" altLang="en-US" sz="2400" dirty="0"/>
              <a:t>號解釋，之所以對銓敘部於</a:t>
            </a:r>
            <a:r>
              <a:rPr lang="en-US" altLang="zh-TW" sz="2400" dirty="0"/>
              <a:t>95</a:t>
            </a:r>
            <a:r>
              <a:rPr lang="zh-TW" altLang="en-US" sz="2400" dirty="0"/>
              <a:t>年間增訂發布「退休公務人員公保養老給付金額優惠存款要點」相關規定，就兼具退撫新制施行前、後年資，並支領月退休金及優存利息之退休人員，以限定退休所得上限之方式，減少其原得辦理優惠存款之金額，使優存利息減少，解釋為合憲。其理由主要基於下列各點：</a:t>
            </a:r>
            <a:r>
              <a:rPr lang="zh-TW" altLang="en-US" sz="2400" dirty="0">
                <a:solidFill>
                  <a:srgbClr val="FF0000"/>
                </a:solidFill>
              </a:rPr>
              <a:t>其一，公務人員依退休法所支領之退休給與不變。其二，優惠存款並未驟然歸零。其三，對於主管機關所採取之措施未逾越必要合理之程度，其四，對於優惠存款已簽約而期限未屆至之部分，並未一體適用</a:t>
            </a:r>
            <a:r>
              <a:rPr lang="zh-TW" altLang="en-US" sz="2400" dirty="0"/>
              <a:t>，故而以未違反比例原則解釋該增訂之規定為合憲。</a:t>
            </a:r>
            <a:endParaRPr lang="en-US" altLang="zh-TW" sz="2400" dirty="0"/>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969305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23</a:t>
            </a:fld>
            <a:endParaRPr kumimoji="0" lang="en-US" altLang="zh-TW" sz="1400" b="0"/>
          </a:p>
        </p:txBody>
      </p:sp>
      <p:sp>
        <p:nvSpPr>
          <p:cNvPr id="11267" name="Rectangle 2"/>
          <p:cNvSpPr>
            <a:spLocks noGrp="1" noChangeArrowheads="1"/>
          </p:cNvSpPr>
          <p:nvPr>
            <p:ph type="title"/>
          </p:nvPr>
        </p:nvSpPr>
        <p:spPr/>
        <p:txBody>
          <a:bodyPr/>
          <a:lstStyle/>
          <a:p>
            <a:pPr algn="just" eaLnBrk="1" hangingPunct="1"/>
            <a:r>
              <a:rPr lang="zh-TW" altLang="en-US" sz="3200" dirty="0"/>
              <a:t>新法系爭第</a:t>
            </a:r>
            <a:r>
              <a:rPr lang="en-US" altLang="zh-TW" sz="3200" dirty="0"/>
              <a:t>36</a:t>
            </a:r>
            <a:r>
              <a:rPr lang="zh-TW" altLang="en-US" sz="3200" dirty="0"/>
              <a:t>條、第</a:t>
            </a:r>
            <a:r>
              <a:rPr lang="en-US" altLang="zh-TW" sz="3200" dirty="0"/>
              <a:t>37</a:t>
            </a:r>
            <a:r>
              <a:rPr lang="zh-TW" altLang="en-US" sz="3200" dirty="0"/>
              <a:t>條及附表三、第</a:t>
            </a:r>
            <a:r>
              <a:rPr lang="en-US" altLang="zh-TW" sz="3200" dirty="0"/>
              <a:t>39</a:t>
            </a:r>
            <a:r>
              <a:rPr lang="zh-TW" altLang="en-US" sz="3200" dirty="0"/>
              <a:t>條之規定違反憲法位階之比例原則、誠信原則及不當聯結禁止原則應屬無效</a:t>
            </a:r>
          </a:p>
        </p:txBody>
      </p:sp>
      <p:sp>
        <p:nvSpPr>
          <p:cNvPr id="11268" name="Rectangle 3"/>
          <p:cNvSpPr>
            <a:spLocks noGrp="1" noChangeArrowheads="1"/>
          </p:cNvSpPr>
          <p:nvPr>
            <p:ph type="body" idx="1"/>
          </p:nvPr>
        </p:nvSpPr>
        <p:spPr>
          <a:xfrm>
            <a:off x="22890" y="1775416"/>
            <a:ext cx="8847584" cy="4114800"/>
          </a:xfrm>
        </p:spPr>
        <p:txBody>
          <a:bodyPr/>
          <a:lstStyle/>
          <a:p>
            <a:pPr algn="just" eaLnBrk="1" hangingPunct="1"/>
            <a:r>
              <a:rPr lang="zh-TW" altLang="en-US" dirty="0"/>
              <a:t>有關違反比例原則</a:t>
            </a:r>
            <a:r>
              <a:rPr lang="en-US" altLang="zh-TW" dirty="0"/>
              <a:t>:</a:t>
            </a:r>
          </a:p>
          <a:p>
            <a:pPr lvl="1" algn="just" eaLnBrk="1" hangingPunct="1"/>
            <a:r>
              <a:rPr lang="zh-TW" altLang="en-US" sz="2400" dirty="0"/>
              <a:t>新法系爭第</a:t>
            </a:r>
            <a:r>
              <a:rPr lang="en-US" altLang="zh-TW" sz="2400" dirty="0"/>
              <a:t>37</a:t>
            </a:r>
            <a:r>
              <a:rPr lang="zh-TW" altLang="en-US" sz="2400" dirty="0"/>
              <a:t>條及附表三大幅刪減退休人員所得替代率，以任職滿</a:t>
            </a:r>
            <a:r>
              <a:rPr lang="en-US" altLang="zh-TW" sz="2400" dirty="0"/>
              <a:t>35</a:t>
            </a:r>
            <a:r>
              <a:rPr lang="zh-TW" altLang="en-US" sz="2400" dirty="0"/>
              <a:t>年之人員為例，其第</a:t>
            </a:r>
            <a:r>
              <a:rPr lang="en-US" altLang="zh-TW" sz="2400" dirty="0"/>
              <a:t>1</a:t>
            </a:r>
            <a:r>
              <a:rPr lang="zh-TW" altLang="en-US" sz="2400" dirty="0"/>
              <a:t>年半所得替代率從原有之</a:t>
            </a:r>
            <a:r>
              <a:rPr lang="en-US" altLang="zh-TW" sz="2400" dirty="0"/>
              <a:t>95%</a:t>
            </a:r>
            <a:r>
              <a:rPr lang="zh-TW" altLang="en-US" sz="2400" dirty="0"/>
              <a:t>調降至</a:t>
            </a:r>
            <a:r>
              <a:rPr lang="en-US" altLang="zh-TW" sz="2400" dirty="0"/>
              <a:t>75%</a:t>
            </a:r>
            <a:r>
              <a:rPr lang="zh-TW" altLang="en-US" sz="2400" dirty="0"/>
              <a:t>，爾後每年（期）調降</a:t>
            </a:r>
            <a:r>
              <a:rPr lang="en-US" altLang="zh-TW" sz="2400" dirty="0"/>
              <a:t>1.5%</a:t>
            </a:r>
            <a:r>
              <a:rPr lang="zh-TW" altLang="en-US" sz="2400" dirty="0"/>
              <a:t>，至</a:t>
            </a:r>
            <a:r>
              <a:rPr lang="en-US" altLang="zh-TW" sz="2400" dirty="0"/>
              <a:t>10</a:t>
            </a:r>
            <a:r>
              <a:rPr lang="zh-TW" altLang="en-US" sz="2400" dirty="0"/>
              <a:t>年半後（</a:t>
            </a:r>
            <a:r>
              <a:rPr lang="en-US" altLang="zh-TW" sz="2400" dirty="0"/>
              <a:t>118</a:t>
            </a:r>
            <a:r>
              <a:rPr lang="zh-TW" altLang="en-US" sz="2400" dirty="0"/>
              <a:t>年起）調降為</a:t>
            </a:r>
            <a:r>
              <a:rPr lang="en-US" altLang="zh-TW" sz="2400" dirty="0"/>
              <a:t>60%;</a:t>
            </a:r>
            <a:r>
              <a:rPr lang="zh-TW" altLang="en-US" sz="2400" dirty="0"/>
              <a:t>退休人員其退休所得減少之比例達三成以上，幾近四成者，極為普遍，甚至有超過四成者，令人無法承受。如此立法，不但使優存利息歸零，亦大量扣減月退休金，開創退休人員優存利息歸零</a:t>
            </a:r>
            <a:r>
              <a:rPr lang="en-US" altLang="zh-TW" sz="2400" dirty="0"/>
              <a:t>;</a:t>
            </a:r>
            <a:r>
              <a:rPr lang="zh-TW" altLang="en-US" sz="2400" dirty="0"/>
              <a:t>月退休金被扣減之先例。非但與上開</a:t>
            </a:r>
            <a:r>
              <a:rPr lang="en-US" altLang="zh-TW" sz="2400" dirty="0"/>
              <a:t>717</a:t>
            </a:r>
            <a:r>
              <a:rPr lang="zh-TW" altLang="en-US" sz="2400" dirty="0"/>
              <a:t>號解釋有關比例原則之意旨有違，對於支領一次退休金者，其一次退休金及公保一次養老給付之優存利率亦從</a:t>
            </a:r>
            <a:r>
              <a:rPr lang="en-US" altLang="zh-TW" sz="2400" dirty="0"/>
              <a:t>18%</a:t>
            </a:r>
            <a:r>
              <a:rPr lang="zh-TW" altLang="en-US" sz="2400" dirty="0"/>
              <a:t>逐期大幅快速調整，至</a:t>
            </a:r>
            <a:r>
              <a:rPr lang="en-US" altLang="zh-TW" sz="2400" dirty="0"/>
              <a:t>114</a:t>
            </a:r>
            <a:r>
              <a:rPr lang="zh-TW" altLang="en-US" sz="2400" dirty="0"/>
              <a:t>年</a:t>
            </a:r>
            <a:r>
              <a:rPr lang="en-US" altLang="zh-TW" sz="2400" dirty="0"/>
              <a:t>1</a:t>
            </a:r>
            <a:r>
              <a:rPr lang="zh-TW" altLang="en-US" sz="2400" dirty="0"/>
              <a:t>月</a:t>
            </a:r>
            <a:r>
              <a:rPr lang="en-US" altLang="zh-TW" sz="2400" dirty="0"/>
              <a:t>1</a:t>
            </a:r>
            <a:r>
              <a:rPr lang="zh-TW" altLang="en-US" sz="2400" dirty="0"/>
              <a:t>日起，僅剩</a:t>
            </a:r>
            <a:r>
              <a:rPr lang="en-US" altLang="zh-TW" sz="2400" dirty="0"/>
              <a:t>6%</a:t>
            </a:r>
            <a:r>
              <a:rPr lang="zh-TW" altLang="en-US" sz="2400" dirty="0"/>
              <a:t>，均屬嚴重違反比例原則，應屬無效。</a:t>
            </a:r>
            <a:endParaRPr lang="en-US" altLang="zh-TW" sz="2400" dirty="0"/>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468498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24</a:t>
            </a:fld>
            <a:endParaRPr kumimoji="0" lang="en-US" altLang="zh-TW" sz="1400" b="0"/>
          </a:p>
        </p:txBody>
      </p:sp>
      <p:sp>
        <p:nvSpPr>
          <p:cNvPr id="11267" name="Rectangle 2"/>
          <p:cNvSpPr>
            <a:spLocks noGrp="1" noChangeArrowheads="1"/>
          </p:cNvSpPr>
          <p:nvPr>
            <p:ph type="title"/>
          </p:nvPr>
        </p:nvSpPr>
        <p:spPr/>
        <p:txBody>
          <a:bodyPr/>
          <a:lstStyle/>
          <a:p>
            <a:pPr algn="just" eaLnBrk="1" hangingPunct="1"/>
            <a:r>
              <a:rPr lang="zh-TW" altLang="en-US" sz="3200" dirty="0"/>
              <a:t>新法系爭第</a:t>
            </a:r>
            <a:r>
              <a:rPr lang="en-US" altLang="zh-TW" sz="3200" dirty="0"/>
              <a:t>36</a:t>
            </a:r>
            <a:r>
              <a:rPr lang="zh-TW" altLang="en-US" sz="3200" dirty="0"/>
              <a:t>條、第</a:t>
            </a:r>
            <a:r>
              <a:rPr lang="en-US" altLang="zh-TW" sz="3200" dirty="0"/>
              <a:t>37</a:t>
            </a:r>
            <a:r>
              <a:rPr lang="zh-TW" altLang="en-US" sz="3200" dirty="0"/>
              <a:t>條及附表三、第</a:t>
            </a:r>
            <a:r>
              <a:rPr lang="en-US" altLang="zh-TW" sz="3200" dirty="0"/>
              <a:t>39</a:t>
            </a:r>
            <a:r>
              <a:rPr lang="zh-TW" altLang="en-US" sz="3200" dirty="0"/>
              <a:t>條之規定違反憲法位階之比例原則、誠信原則及不當聯結禁止原則應屬無效</a:t>
            </a:r>
          </a:p>
        </p:txBody>
      </p:sp>
      <p:sp>
        <p:nvSpPr>
          <p:cNvPr id="11268" name="Rectangle 3"/>
          <p:cNvSpPr>
            <a:spLocks noGrp="1" noChangeArrowheads="1"/>
          </p:cNvSpPr>
          <p:nvPr>
            <p:ph type="body" idx="1"/>
          </p:nvPr>
        </p:nvSpPr>
        <p:spPr>
          <a:xfrm>
            <a:off x="22890" y="1775416"/>
            <a:ext cx="8847584" cy="4114800"/>
          </a:xfrm>
        </p:spPr>
        <p:txBody>
          <a:bodyPr/>
          <a:lstStyle/>
          <a:p>
            <a:pPr algn="just" eaLnBrk="1" hangingPunct="1"/>
            <a:r>
              <a:rPr lang="zh-TW" altLang="en-US" dirty="0"/>
              <a:t>有關違反誠信原則</a:t>
            </a:r>
            <a:r>
              <a:rPr lang="en-US" altLang="zh-TW" dirty="0"/>
              <a:t>:</a:t>
            </a:r>
          </a:p>
          <a:p>
            <a:pPr lvl="1" algn="just" eaLnBrk="1" hangingPunct="1"/>
            <a:r>
              <a:rPr lang="zh-TW" altLang="en-US" dirty="0"/>
              <a:t>支領一次</a:t>
            </a:r>
            <a:r>
              <a:rPr lang="zh-TW" altLang="en-US" sz="2400" dirty="0"/>
              <a:t>退休金、公保養老給付優惠存款制度自</a:t>
            </a:r>
            <a:r>
              <a:rPr lang="en-US" altLang="zh-TW" sz="2400" dirty="0"/>
              <a:t>49</a:t>
            </a:r>
            <a:r>
              <a:rPr lang="zh-TW" altLang="en-US" sz="2400" dirty="0"/>
              <a:t>年及</a:t>
            </a:r>
            <a:r>
              <a:rPr lang="en-US" altLang="zh-TW" sz="2400" dirty="0"/>
              <a:t>63</a:t>
            </a:r>
            <a:r>
              <a:rPr lang="zh-TW" altLang="en-US" sz="2400" dirty="0"/>
              <a:t>年起分別實施，而公務人員退休法自</a:t>
            </a:r>
            <a:r>
              <a:rPr lang="en-US" altLang="zh-TW" sz="2400" dirty="0"/>
              <a:t>32</a:t>
            </a:r>
            <a:r>
              <a:rPr lang="zh-TW" altLang="en-US" sz="2400" dirty="0"/>
              <a:t>年實施以來已有</a:t>
            </a:r>
            <a:r>
              <a:rPr lang="en-US" altLang="zh-TW" sz="2400" dirty="0"/>
              <a:t>76</a:t>
            </a:r>
            <a:r>
              <a:rPr lang="zh-TW" altLang="en-US" sz="2400" dirty="0"/>
              <a:t>年之歷史，</a:t>
            </a:r>
            <a:r>
              <a:rPr lang="zh-TW" altLang="en-US" sz="2400" dirty="0">
                <a:solidFill>
                  <a:srgbClr val="FF0000"/>
                </a:solidFill>
              </a:rPr>
              <a:t>公務人員均因信賴該二制度於退休後可取得相當之退休所得，以確保其晚年生活無憂因而於年輕時應考試服公職，窮其一生報效國家，服務社會</a:t>
            </a:r>
            <a:endParaRPr lang="en-US" altLang="zh-TW" sz="2400" dirty="0">
              <a:solidFill>
                <a:srgbClr val="FF0000"/>
              </a:solidFill>
            </a:endParaRPr>
          </a:p>
          <a:p>
            <a:pPr lvl="1" algn="just" eaLnBrk="1" hangingPunct="1"/>
            <a:r>
              <a:rPr lang="zh-TW" altLang="en-US" sz="2400" dirty="0"/>
              <a:t>在職期間於在</a:t>
            </a:r>
            <a:r>
              <a:rPr lang="zh-TW" altLang="en-US" sz="2400" dirty="0">
                <a:solidFill>
                  <a:srgbClr val="FF0000"/>
                </a:solidFill>
              </a:rPr>
              <a:t>工作上及生活上受法令之拘束尤較一般人民為嚴謹</a:t>
            </a:r>
            <a:r>
              <a:rPr lang="zh-TW" altLang="en-US" sz="2400" dirty="0"/>
              <a:t>（公務員服務法、貪污治罪條例參照），雖無優渥之薪俸，但期盼退休後在經濟生活上無後顧之憂，今以上述系爭條文大砍其退休所得，而且年齡越大領得越少，違反誠信原則，莫此為甚。</a:t>
            </a:r>
            <a:endParaRPr lang="en-US" altLang="zh-TW" sz="2400" dirty="0"/>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4266217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25</a:t>
            </a:fld>
            <a:endParaRPr kumimoji="0" lang="en-US" altLang="zh-TW" sz="1400" b="0"/>
          </a:p>
        </p:txBody>
      </p:sp>
      <p:sp>
        <p:nvSpPr>
          <p:cNvPr id="11267" name="Rectangle 2"/>
          <p:cNvSpPr>
            <a:spLocks noGrp="1" noChangeArrowheads="1"/>
          </p:cNvSpPr>
          <p:nvPr>
            <p:ph type="title"/>
          </p:nvPr>
        </p:nvSpPr>
        <p:spPr/>
        <p:txBody>
          <a:bodyPr/>
          <a:lstStyle/>
          <a:p>
            <a:pPr algn="just" eaLnBrk="1" hangingPunct="1"/>
            <a:r>
              <a:rPr lang="zh-TW" altLang="en-US" sz="3200" dirty="0"/>
              <a:t>新法系爭第</a:t>
            </a:r>
            <a:r>
              <a:rPr lang="en-US" altLang="zh-TW" sz="3200" dirty="0"/>
              <a:t>36</a:t>
            </a:r>
            <a:r>
              <a:rPr lang="zh-TW" altLang="en-US" sz="3200" dirty="0"/>
              <a:t>條、第</a:t>
            </a:r>
            <a:r>
              <a:rPr lang="en-US" altLang="zh-TW" sz="3200" dirty="0"/>
              <a:t>37</a:t>
            </a:r>
            <a:r>
              <a:rPr lang="zh-TW" altLang="en-US" sz="3200" dirty="0"/>
              <a:t>條及附表三、第</a:t>
            </a:r>
            <a:r>
              <a:rPr lang="en-US" altLang="zh-TW" sz="3200" dirty="0"/>
              <a:t>39</a:t>
            </a:r>
            <a:r>
              <a:rPr lang="zh-TW" altLang="en-US" sz="3200" dirty="0"/>
              <a:t>條之規定違反憲法位階之比例原則、誠信原則及不當聯結禁止原則應屬無效</a:t>
            </a:r>
          </a:p>
        </p:txBody>
      </p:sp>
      <p:sp>
        <p:nvSpPr>
          <p:cNvPr id="11268" name="Rectangle 3"/>
          <p:cNvSpPr>
            <a:spLocks noGrp="1" noChangeArrowheads="1"/>
          </p:cNvSpPr>
          <p:nvPr>
            <p:ph type="body" idx="1"/>
          </p:nvPr>
        </p:nvSpPr>
        <p:spPr>
          <a:xfrm>
            <a:off x="22890" y="1775416"/>
            <a:ext cx="8847584" cy="4114800"/>
          </a:xfrm>
        </p:spPr>
        <p:txBody>
          <a:bodyPr/>
          <a:lstStyle/>
          <a:p>
            <a:pPr algn="just" eaLnBrk="1" hangingPunct="1"/>
            <a:r>
              <a:rPr lang="zh-TW" altLang="en-US" dirty="0"/>
              <a:t>有關違反誠信原則</a:t>
            </a:r>
            <a:r>
              <a:rPr lang="en-US" altLang="zh-TW" dirty="0"/>
              <a:t>:</a:t>
            </a:r>
          </a:p>
          <a:p>
            <a:pPr lvl="1" algn="just" eaLnBrk="1" hangingPunct="1"/>
            <a:r>
              <a:rPr lang="zh-TW" altLang="en-US" sz="2400" dirty="0"/>
              <a:t>原告退休所得請求權之相對人為</a:t>
            </a:r>
            <a:r>
              <a:rPr lang="zh-TW" altLang="en-US" sz="2400" dirty="0">
                <a:solidFill>
                  <a:srgbClr val="FF0000"/>
                </a:solidFill>
              </a:rPr>
              <a:t>政府</a:t>
            </a:r>
            <a:r>
              <a:rPr lang="zh-TW" altLang="en-US" sz="2400" dirty="0"/>
              <a:t>，而</a:t>
            </a:r>
            <a:r>
              <a:rPr lang="zh-TW" altLang="en-US" sz="2400" dirty="0">
                <a:solidFill>
                  <a:srgbClr val="FF0000"/>
                </a:solidFill>
              </a:rPr>
              <a:t>非退撫基金</a:t>
            </a:r>
            <a:r>
              <a:rPr lang="zh-TW" altLang="en-US" sz="2400" dirty="0"/>
              <a:t>。退撫基金係政府籌措退休準備金之機制，並非法人更無破產之問題，其管理經營之良窳完全係屬政府本身之事務，斷不能以退撫基金經營管理不善或虧損之情事，對抗退休人員依法應領之退休所得。上述系爭條文之規定使政府法定應負之「最後責任」形同虛設。</a:t>
            </a:r>
            <a:endParaRPr lang="en-US" altLang="zh-TW" sz="2400" dirty="0"/>
          </a:p>
          <a:p>
            <a:pPr lvl="1" algn="just" eaLnBrk="1" hangingPunct="1"/>
            <a:r>
              <a:rPr lang="zh-TW" altLang="en-US" sz="2400" dirty="0"/>
              <a:t>新法第</a:t>
            </a:r>
            <a:r>
              <a:rPr lang="en-US" altLang="zh-TW" sz="2400" dirty="0"/>
              <a:t>67</a:t>
            </a:r>
            <a:r>
              <a:rPr lang="zh-TW" altLang="en-US" sz="2400" dirty="0"/>
              <a:t>條規定略以，公務人員退休後所領月退休金，得衡酌退撫基金財務投資績效調低，不但使退休公務人員必須承受政府劣質經營管理之風險</a:t>
            </a:r>
            <a:r>
              <a:rPr lang="en-US" altLang="zh-TW" sz="2400" dirty="0"/>
              <a:t>;</a:t>
            </a:r>
            <a:r>
              <a:rPr lang="zh-TW" altLang="en-US" sz="2400" dirty="0"/>
              <a:t>而且</a:t>
            </a:r>
            <a:r>
              <a:rPr lang="zh-TW" altLang="en-US" sz="2400" dirty="0">
                <a:solidFill>
                  <a:srgbClr val="FF0000"/>
                </a:solidFill>
              </a:rPr>
              <a:t>實質上已將退休金給付之義務人由「政府」改變為「退撫基金」</a:t>
            </a:r>
            <a:r>
              <a:rPr lang="zh-TW" altLang="en-US" sz="2400" dirty="0"/>
              <a:t>，益可證政府存心違反誠信原則係一語中的</a:t>
            </a:r>
            <a:endParaRPr lang="en-US" altLang="zh-TW" sz="2400" dirty="0"/>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2252909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26</a:t>
            </a:fld>
            <a:endParaRPr kumimoji="0" lang="en-US" altLang="zh-TW" sz="1400" b="0"/>
          </a:p>
        </p:txBody>
      </p:sp>
      <p:sp>
        <p:nvSpPr>
          <p:cNvPr id="11267" name="Rectangle 2"/>
          <p:cNvSpPr>
            <a:spLocks noGrp="1" noChangeArrowheads="1"/>
          </p:cNvSpPr>
          <p:nvPr>
            <p:ph type="title"/>
          </p:nvPr>
        </p:nvSpPr>
        <p:spPr/>
        <p:txBody>
          <a:bodyPr/>
          <a:lstStyle/>
          <a:p>
            <a:pPr algn="just" eaLnBrk="1" hangingPunct="1"/>
            <a:r>
              <a:rPr lang="zh-TW" altLang="en-US" sz="3200" dirty="0"/>
              <a:t>新法系爭第</a:t>
            </a:r>
            <a:r>
              <a:rPr lang="en-US" altLang="zh-TW" sz="3200" dirty="0"/>
              <a:t>36</a:t>
            </a:r>
            <a:r>
              <a:rPr lang="zh-TW" altLang="en-US" sz="3200" dirty="0"/>
              <a:t>條、第</a:t>
            </a:r>
            <a:r>
              <a:rPr lang="en-US" altLang="zh-TW" sz="3200" dirty="0"/>
              <a:t>37</a:t>
            </a:r>
            <a:r>
              <a:rPr lang="zh-TW" altLang="en-US" sz="3200" dirty="0"/>
              <a:t>條及附表三、第</a:t>
            </a:r>
            <a:r>
              <a:rPr lang="en-US" altLang="zh-TW" sz="3200" dirty="0"/>
              <a:t>39</a:t>
            </a:r>
            <a:r>
              <a:rPr lang="zh-TW" altLang="en-US" sz="3200" dirty="0"/>
              <a:t>條之規定違反憲法位階之比例原則、誠信原則及不當聯結禁止原則應屬無效</a:t>
            </a:r>
          </a:p>
        </p:txBody>
      </p:sp>
      <p:sp>
        <p:nvSpPr>
          <p:cNvPr id="11268" name="Rectangle 3"/>
          <p:cNvSpPr>
            <a:spLocks noGrp="1" noChangeArrowheads="1"/>
          </p:cNvSpPr>
          <p:nvPr>
            <p:ph type="body" idx="1"/>
          </p:nvPr>
        </p:nvSpPr>
        <p:spPr>
          <a:xfrm>
            <a:off x="323528" y="1775416"/>
            <a:ext cx="8546946" cy="4114800"/>
          </a:xfrm>
        </p:spPr>
        <p:txBody>
          <a:bodyPr/>
          <a:lstStyle/>
          <a:p>
            <a:pPr algn="just" eaLnBrk="1" hangingPunct="1"/>
            <a:r>
              <a:rPr lang="zh-TW" altLang="en-US" dirty="0"/>
              <a:t>有關違反不當聯結禁止原則</a:t>
            </a:r>
            <a:r>
              <a:rPr lang="en-US" altLang="zh-TW" dirty="0"/>
              <a:t>:</a:t>
            </a:r>
          </a:p>
          <a:p>
            <a:pPr lvl="1" algn="just" eaLnBrk="1" hangingPunct="1"/>
            <a:r>
              <a:rPr lang="zh-TW" altLang="en-US" dirty="0"/>
              <a:t>民國</a:t>
            </a:r>
            <a:r>
              <a:rPr lang="en-US" altLang="zh-TW" dirty="0"/>
              <a:t>84</a:t>
            </a:r>
            <a:r>
              <a:rPr lang="zh-TW" altLang="en-US" dirty="0"/>
              <a:t>年</a:t>
            </a:r>
            <a:r>
              <a:rPr lang="en-US" altLang="zh-TW" dirty="0"/>
              <a:t>6</a:t>
            </a:r>
            <a:r>
              <a:rPr lang="zh-TW" altLang="en-US" dirty="0"/>
              <a:t>月</a:t>
            </a:r>
            <a:r>
              <a:rPr lang="en-US" altLang="zh-TW" dirty="0"/>
              <a:t>30</a:t>
            </a:r>
            <a:r>
              <a:rPr lang="zh-TW" altLang="en-US" dirty="0"/>
              <a:t>日前公務人員退撫新制施行前之年資（尤其是</a:t>
            </a:r>
            <a:r>
              <a:rPr lang="en-US" altLang="zh-TW" dirty="0"/>
              <a:t>84</a:t>
            </a:r>
            <a:r>
              <a:rPr lang="zh-TW" altLang="en-US" dirty="0"/>
              <a:t>年</a:t>
            </a:r>
            <a:r>
              <a:rPr lang="en-US" altLang="zh-TW" dirty="0"/>
              <a:t>6</a:t>
            </a:r>
            <a:r>
              <a:rPr lang="zh-TW" altLang="en-US" dirty="0"/>
              <a:t>月</a:t>
            </a:r>
            <a:r>
              <a:rPr lang="en-US" altLang="zh-TW" dirty="0"/>
              <a:t>30</a:t>
            </a:r>
            <a:r>
              <a:rPr lang="zh-TW" altLang="en-US" dirty="0"/>
              <a:t>日以前退休者），其退休金及優存利息均係</a:t>
            </a:r>
            <a:r>
              <a:rPr lang="zh-TW" altLang="en-US" dirty="0">
                <a:solidFill>
                  <a:srgbClr val="FF0000"/>
                </a:solidFill>
              </a:rPr>
              <a:t>恩給制</a:t>
            </a:r>
            <a:endParaRPr lang="en-US" altLang="zh-TW" dirty="0">
              <a:solidFill>
                <a:srgbClr val="FF0000"/>
              </a:solidFill>
            </a:endParaRPr>
          </a:p>
          <a:p>
            <a:pPr lvl="1" algn="just" eaLnBrk="1" hangingPunct="1"/>
            <a:r>
              <a:rPr lang="zh-TW" altLang="en-US" dirty="0"/>
              <a:t>公務人員退撫基金（含軍、公、教）係</a:t>
            </a:r>
            <a:r>
              <a:rPr lang="zh-TW" altLang="en-US" dirty="0">
                <a:solidFill>
                  <a:srgbClr val="FF0000"/>
                </a:solidFill>
              </a:rPr>
              <a:t>編列基金預算</a:t>
            </a:r>
            <a:r>
              <a:rPr lang="zh-TW" altLang="en-US" dirty="0"/>
              <a:t>，其</a:t>
            </a:r>
            <a:r>
              <a:rPr lang="zh-TW" altLang="en-US" dirty="0">
                <a:solidFill>
                  <a:srgbClr val="FF0000"/>
                </a:solidFill>
              </a:rPr>
              <a:t>經營管理不善</a:t>
            </a:r>
            <a:r>
              <a:rPr lang="zh-TW" altLang="en-US" dirty="0"/>
              <a:t>，政府不尋上述既定之法律途徑處理，卻以基金破產為由，竟採上開系爭條文立法之方式，以</a:t>
            </a:r>
            <a:r>
              <a:rPr lang="zh-TW" altLang="en-US" dirty="0">
                <a:solidFill>
                  <a:srgbClr val="FF0000"/>
                </a:solidFill>
              </a:rPr>
              <a:t>扣減恩給制退休金及優存利息之手段</a:t>
            </a:r>
            <a:r>
              <a:rPr lang="zh-TW" altLang="en-US" dirty="0"/>
              <a:t>，以</a:t>
            </a:r>
            <a:r>
              <a:rPr lang="zh-TW" altLang="en-US" dirty="0">
                <a:solidFill>
                  <a:srgbClr val="FF0000"/>
                </a:solidFill>
              </a:rPr>
              <a:t>遂行彌補退撫基金虧損與挹注退撫基金財源之目的</a:t>
            </a:r>
            <a:r>
              <a:rPr lang="en-US" altLang="zh-TW" dirty="0"/>
              <a:t>(</a:t>
            </a:r>
            <a:r>
              <a:rPr lang="zh-TW" altLang="en-US" dirty="0"/>
              <a:t>新法第</a:t>
            </a:r>
            <a:r>
              <a:rPr lang="en-US" altLang="zh-TW" dirty="0"/>
              <a:t>40</a:t>
            </a:r>
            <a:r>
              <a:rPr lang="zh-TW" altLang="en-US" dirty="0"/>
              <a:t>條規定參照</a:t>
            </a:r>
            <a:r>
              <a:rPr lang="en-US" altLang="zh-TW" dirty="0"/>
              <a:t>)</a:t>
            </a:r>
            <a:r>
              <a:rPr lang="zh-TW" altLang="en-US" dirty="0"/>
              <a:t>，明顯違反不當聯結禁止原則，應屬無效。</a:t>
            </a:r>
            <a:endParaRPr lang="en-US" altLang="zh-TW" dirty="0"/>
          </a:p>
          <a:p>
            <a:pPr lvl="1" algn="just" eaLnBrk="1" hangingPunct="1"/>
            <a:endParaRPr lang="en-US" altLang="zh-TW" dirty="0"/>
          </a:p>
        </p:txBody>
      </p:sp>
    </p:spTree>
    <p:extLst>
      <p:ext uri="{BB962C8B-B14F-4D97-AF65-F5344CB8AC3E}">
        <p14:creationId xmlns:p14="http://schemas.microsoft.com/office/powerpoint/2010/main" val="473156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27</a:t>
            </a:fld>
            <a:endParaRPr kumimoji="0" lang="en-US" altLang="zh-TW" sz="1400" b="0"/>
          </a:p>
        </p:txBody>
      </p:sp>
      <p:sp>
        <p:nvSpPr>
          <p:cNvPr id="11267" name="Rectangle 2"/>
          <p:cNvSpPr>
            <a:spLocks noGrp="1" noChangeArrowheads="1"/>
          </p:cNvSpPr>
          <p:nvPr>
            <p:ph type="title"/>
          </p:nvPr>
        </p:nvSpPr>
        <p:spPr/>
        <p:txBody>
          <a:bodyPr/>
          <a:lstStyle/>
          <a:p>
            <a:pPr algn="just" eaLnBrk="1" hangingPunct="1"/>
            <a:r>
              <a:rPr lang="zh-TW" altLang="en-US" sz="3200" dirty="0"/>
              <a:t>新法系爭第</a:t>
            </a:r>
            <a:r>
              <a:rPr lang="en-US" altLang="zh-TW" sz="3200" dirty="0"/>
              <a:t>36</a:t>
            </a:r>
            <a:r>
              <a:rPr lang="zh-TW" altLang="en-US" sz="3200" dirty="0"/>
              <a:t>條、第</a:t>
            </a:r>
            <a:r>
              <a:rPr lang="en-US" altLang="zh-TW" sz="3200" dirty="0"/>
              <a:t>37</a:t>
            </a:r>
            <a:r>
              <a:rPr lang="zh-TW" altLang="en-US" sz="3200" dirty="0"/>
              <a:t>條及附表三、第</a:t>
            </a:r>
            <a:r>
              <a:rPr lang="en-US" altLang="zh-TW" sz="3200" dirty="0"/>
              <a:t>39</a:t>
            </a:r>
            <a:r>
              <a:rPr lang="zh-TW" altLang="en-US" sz="3200" dirty="0"/>
              <a:t>條之規定違反憲法位階之比例原則、誠信原則及不當聯結禁止原則應屬無效</a:t>
            </a:r>
          </a:p>
        </p:txBody>
      </p:sp>
      <p:sp>
        <p:nvSpPr>
          <p:cNvPr id="11268" name="Rectangle 3"/>
          <p:cNvSpPr>
            <a:spLocks noGrp="1" noChangeArrowheads="1"/>
          </p:cNvSpPr>
          <p:nvPr>
            <p:ph type="body" idx="1"/>
          </p:nvPr>
        </p:nvSpPr>
        <p:spPr>
          <a:xfrm>
            <a:off x="323528" y="1775416"/>
            <a:ext cx="8546946" cy="4114800"/>
          </a:xfrm>
        </p:spPr>
        <p:txBody>
          <a:bodyPr/>
          <a:lstStyle/>
          <a:p>
            <a:pPr algn="just" eaLnBrk="1" hangingPunct="1"/>
            <a:r>
              <a:rPr lang="zh-TW" altLang="en-US" dirty="0"/>
              <a:t>有關違反不當聯結禁止原則</a:t>
            </a:r>
            <a:r>
              <a:rPr lang="en-US" altLang="zh-TW" dirty="0"/>
              <a:t>:</a:t>
            </a:r>
          </a:p>
          <a:p>
            <a:pPr lvl="1" algn="just" eaLnBrk="1" hangingPunct="1"/>
            <a:r>
              <a:rPr lang="zh-TW" altLang="en-US" dirty="0"/>
              <a:t>國家與軍公教人員間公法上之瞻養義務，不論恩給制或儲金制之退休制度，均不能改變國家對退休人員之憲法上義務（釋字</a:t>
            </a:r>
            <a:r>
              <a:rPr lang="en-US" altLang="zh-TW" dirty="0"/>
              <a:t>433</a:t>
            </a:r>
            <a:r>
              <a:rPr lang="zh-TW" altLang="en-US" dirty="0"/>
              <a:t>、</a:t>
            </a:r>
            <a:r>
              <a:rPr lang="en-US" altLang="zh-TW" dirty="0"/>
              <a:t>455</a:t>
            </a:r>
            <a:r>
              <a:rPr lang="zh-TW" altLang="en-US" dirty="0"/>
              <a:t>、</a:t>
            </a:r>
            <a:r>
              <a:rPr lang="en-US" altLang="zh-TW" dirty="0"/>
              <a:t>694</a:t>
            </a:r>
            <a:r>
              <a:rPr lang="zh-TW" altLang="en-US" dirty="0"/>
              <a:t>號參照）</a:t>
            </a:r>
            <a:endParaRPr lang="en-US" altLang="zh-TW" dirty="0"/>
          </a:p>
          <a:p>
            <a:pPr lvl="1" algn="just" eaLnBrk="1" hangingPunct="1"/>
            <a:r>
              <a:rPr lang="zh-TW" altLang="en-US" dirty="0"/>
              <a:t>各世代（包含上一代、這一代、下一代）的軍公教人員，每個人都與</a:t>
            </a:r>
            <a:r>
              <a:rPr lang="zh-TW" altLang="en-US" dirty="0">
                <a:solidFill>
                  <a:srgbClr val="FF0000"/>
                </a:solidFill>
              </a:rPr>
              <a:t>國家</a:t>
            </a:r>
            <a:r>
              <a:rPr lang="zh-TW" altLang="en-US" dirty="0"/>
              <a:t>發生上述公法上之關係，上下代之間，</a:t>
            </a:r>
            <a:r>
              <a:rPr lang="zh-TW" altLang="en-US" dirty="0">
                <a:solidFill>
                  <a:srgbClr val="FF0000"/>
                </a:solidFill>
              </a:rPr>
              <a:t>軍公教人員彼此之間並無任何法律關係存在</a:t>
            </a:r>
            <a:r>
              <a:rPr lang="zh-TW" altLang="en-US" dirty="0"/>
              <a:t>，上開系爭條文卻使政府不履行法定義務，而以</a:t>
            </a:r>
            <a:r>
              <a:rPr lang="zh-TW" altLang="en-US" dirty="0">
                <a:solidFill>
                  <a:srgbClr val="FF0000"/>
                </a:solidFill>
              </a:rPr>
              <a:t>代際</a:t>
            </a:r>
            <a:r>
              <a:rPr lang="zh-TW" altLang="en-US" dirty="0"/>
              <a:t>正義為藉口，大砍軍公教退休所得，誠為先射箭再畫靶推卸法律責任之舉</a:t>
            </a:r>
            <a:endParaRPr lang="en-US" altLang="zh-TW" dirty="0"/>
          </a:p>
          <a:p>
            <a:pPr lvl="1" algn="just" eaLnBrk="1" hangingPunct="1"/>
            <a:endParaRPr lang="en-US" altLang="zh-TW" dirty="0"/>
          </a:p>
        </p:txBody>
      </p:sp>
    </p:spTree>
    <p:extLst>
      <p:ext uri="{BB962C8B-B14F-4D97-AF65-F5344CB8AC3E}">
        <p14:creationId xmlns:p14="http://schemas.microsoft.com/office/powerpoint/2010/main" val="33404850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ctrTitle" idx="4294967295"/>
          </p:nvPr>
        </p:nvSpPr>
        <p:spPr>
          <a:xfrm>
            <a:off x="971550" y="1844675"/>
            <a:ext cx="7772400" cy="1143000"/>
          </a:xfrm>
        </p:spPr>
        <p:txBody>
          <a:bodyPr/>
          <a:lstStyle/>
          <a:p>
            <a:pPr eaLnBrk="1" hangingPunct="1"/>
            <a:r>
              <a:rPr lang="zh-TW" altLang="en-US"/>
              <a:t>報告完畢</a:t>
            </a:r>
          </a:p>
        </p:txBody>
      </p:sp>
      <p:sp>
        <p:nvSpPr>
          <p:cNvPr id="190467" name="Rectangle 3"/>
          <p:cNvSpPr>
            <a:spLocks noGrp="1" noChangeArrowheads="1"/>
          </p:cNvSpPr>
          <p:nvPr>
            <p:ph type="subTitle" idx="4294967295"/>
          </p:nvPr>
        </p:nvSpPr>
        <p:spPr>
          <a:xfrm>
            <a:off x="1371600" y="3886200"/>
            <a:ext cx="6400800" cy="1752600"/>
          </a:xfrm>
        </p:spPr>
        <p:txBody>
          <a:bodyPr/>
          <a:lstStyle/>
          <a:p>
            <a:pPr marL="0" indent="0" algn="ctr" eaLnBrk="1" hangingPunct="1">
              <a:buFont typeface="Wingdings" panose="05000000000000000000" pitchFamily="2" charset="2"/>
              <a:buNone/>
            </a:pPr>
            <a:r>
              <a:rPr lang="zh-TW" altLang="en-US"/>
              <a:t>敬請指教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3</a:t>
            </a:fld>
            <a:endParaRPr kumimoji="0" lang="en-US" altLang="zh-TW" sz="1400" b="0"/>
          </a:p>
        </p:txBody>
      </p:sp>
      <p:sp>
        <p:nvSpPr>
          <p:cNvPr id="11267" name="Rectangle 2"/>
          <p:cNvSpPr>
            <a:spLocks noGrp="1" noChangeArrowheads="1"/>
          </p:cNvSpPr>
          <p:nvPr>
            <p:ph type="title"/>
          </p:nvPr>
        </p:nvSpPr>
        <p:spPr/>
        <p:txBody>
          <a:bodyPr/>
          <a:lstStyle/>
          <a:p>
            <a:pPr eaLnBrk="1" hangingPunct="1"/>
            <a:r>
              <a:rPr lang="zh-TW" altLang="en-US" sz="3600" dirty="0"/>
              <a:t>退休人員退休金及優惠存款利息之請求權均受憲法第</a:t>
            </a:r>
            <a:r>
              <a:rPr lang="en-US" altLang="zh-TW" sz="3600" dirty="0"/>
              <a:t>18</a:t>
            </a:r>
            <a:r>
              <a:rPr lang="zh-TW" altLang="en-US" sz="3600" dirty="0"/>
              <a:t>條及第</a:t>
            </a:r>
            <a:r>
              <a:rPr lang="en-US" altLang="zh-TW" sz="3600" dirty="0"/>
              <a:t>15</a:t>
            </a:r>
            <a:r>
              <a:rPr lang="zh-TW" altLang="en-US" sz="3600" dirty="0"/>
              <a:t>條保障</a:t>
            </a:r>
          </a:p>
        </p:txBody>
      </p:sp>
      <p:sp>
        <p:nvSpPr>
          <p:cNvPr id="11268" name="Rectangle 3"/>
          <p:cNvSpPr>
            <a:spLocks noGrp="1" noChangeArrowheads="1"/>
          </p:cNvSpPr>
          <p:nvPr>
            <p:ph type="body" idx="1"/>
          </p:nvPr>
        </p:nvSpPr>
        <p:spPr/>
        <p:txBody>
          <a:bodyPr/>
          <a:lstStyle/>
          <a:p>
            <a:pPr eaLnBrk="1" hangingPunct="1"/>
            <a:r>
              <a:rPr lang="zh-TW" altLang="en-US" dirty="0"/>
              <a:t>有關退休金部分</a:t>
            </a:r>
            <a:endParaRPr lang="en-US" altLang="zh-TW" dirty="0"/>
          </a:p>
          <a:p>
            <a:pPr lvl="1" eaLnBrk="1" hangingPunct="1"/>
            <a:r>
              <a:rPr lang="zh-TW" altLang="en-US" dirty="0"/>
              <a:t>釋字第</a:t>
            </a:r>
            <a:r>
              <a:rPr lang="en-US" altLang="zh-TW" dirty="0"/>
              <a:t>187</a:t>
            </a:r>
            <a:r>
              <a:rPr lang="zh-TW" altLang="en-US" dirty="0"/>
              <a:t>號</a:t>
            </a:r>
            <a:r>
              <a:rPr lang="en-US" altLang="zh-TW" dirty="0"/>
              <a:t/>
            </a:r>
            <a:br>
              <a:rPr lang="en-US" altLang="zh-TW" dirty="0"/>
            </a:br>
            <a:r>
              <a:rPr lang="zh-TW" altLang="en-US" sz="2400" dirty="0"/>
              <a:t>公務人員依法辦理退休</a:t>
            </a:r>
            <a:r>
              <a:rPr lang="zh-TW" altLang="en-US" sz="2400" dirty="0">
                <a:solidFill>
                  <a:srgbClr val="FF0000"/>
                </a:solidFill>
              </a:rPr>
              <a:t>請領退休金</a:t>
            </a:r>
            <a:r>
              <a:rPr lang="zh-TW" altLang="en-US" sz="2400" dirty="0"/>
              <a:t>，乃行使法律基於</a:t>
            </a:r>
            <a:r>
              <a:rPr lang="zh-TW" altLang="en-US" sz="2400" dirty="0">
                <a:solidFill>
                  <a:srgbClr val="FF0000"/>
                </a:solidFill>
              </a:rPr>
              <a:t>憲法</a:t>
            </a:r>
            <a:r>
              <a:rPr lang="zh-TW" altLang="en-US" sz="2400" dirty="0"/>
              <a:t>規定所賦予之權利，應受保障。</a:t>
            </a:r>
            <a:endParaRPr lang="en-US" altLang="zh-TW" sz="2400" dirty="0"/>
          </a:p>
          <a:p>
            <a:pPr lvl="1" eaLnBrk="1" hangingPunct="1"/>
            <a:r>
              <a:rPr lang="zh-TW" altLang="en-US" dirty="0"/>
              <a:t>釋字第</a:t>
            </a:r>
            <a:r>
              <a:rPr lang="en-US" altLang="zh-TW" dirty="0"/>
              <a:t>605</a:t>
            </a:r>
            <a:r>
              <a:rPr lang="zh-TW" altLang="en-US" dirty="0"/>
              <a:t>號</a:t>
            </a:r>
            <a:r>
              <a:rPr lang="en-US" altLang="zh-TW" dirty="0"/>
              <a:t/>
            </a:r>
            <a:br>
              <a:rPr lang="en-US" altLang="zh-TW" dirty="0"/>
            </a:br>
            <a:r>
              <a:rPr lang="zh-TW" altLang="en-US" sz="2400" dirty="0">
                <a:solidFill>
                  <a:srgbClr val="FF0000"/>
                </a:solidFill>
              </a:rPr>
              <a:t>憲法第十八條</a:t>
            </a:r>
            <a:r>
              <a:rPr lang="zh-TW" altLang="en-US" sz="2400" dirty="0"/>
              <a:t>規定人民有服公職之權利，旨在保障人民有依法令從事於公務，暨由此衍生享有之身分保障、俸給與</a:t>
            </a:r>
            <a:r>
              <a:rPr lang="zh-TW" altLang="en-US" sz="2400" dirty="0">
                <a:solidFill>
                  <a:srgbClr val="FF0000"/>
                </a:solidFill>
              </a:rPr>
              <a:t>退休金</a:t>
            </a:r>
            <a:r>
              <a:rPr lang="zh-TW" altLang="en-US" sz="2400" dirty="0"/>
              <a:t>等權利。公務人員依法銓敘取得之官等俸級，基於憲法上服公職之權利，受制度性保障（大法官釋字第</a:t>
            </a:r>
            <a:r>
              <a:rPr lang="en-US" altLang="zh-TW" sz="2400" dirty="0"/>
              <a:t>575</a:t>
            </a:r>
            <a:r>
              <a:rPr lang="zh-TW" altLang="en-US" sz="2400" dirty="0"/>
              <a:t>號、第</a:t>
            </a:r>
            <a:r>
              <a:rPr lang="en-US" altLang="zh-TW" sz="2400" dirty="0"/>
              <a:t>483</a:t>
            </a:r>
            <a:r>
              <a:rPr lang="zh-TW" altLang="en-US" sz="2400" dirty="0"/>
              <a:t>號解釋參照）</a:t>
            </a:r>
            <a:r>
              <a:rPr lang="zh-TW" altLang="en-US" dirty="0"/>
              <a:t>。</a:t>
            </a:r>
            <a:endParaRPr lang="en-US" altLang="zh-TW" dirty="0"/>
          </a:p>
        </p:txBody>
      </p:sp>
      <p:sp>
        <p:nvSpPr>
          <p:cNvPr id="11269" name="AutoShape 4">
            <a:hlinkClick r:id="" action="ppaction://hlinkshowjump?jump=lastslideviewed" highlightClick="1"/>
          </p:cNvPr>
          <p:cNvSpPr>
            <a:spLocks noChangeArrowheads="1"/>
          </p:cNvSpPr>
          <p:nvPr/>
        </p:nvSpPr>
        <p:spPr bwMode="auto">
          <a:xfrm>
            <a:off x="8534400" y="6394450"/>
            <a:ext cx="609600" cy="457200"/>
          </a:xfrm>
          <a:prstGeom prst="actionButtonReturn">
            <a:avLst/>
          </a:prstGeom>
          <a:solidFill>
            <a:schemeClr val="accent2"/>
          </a:solidFill>
          <a:ln w="28575">
            <a:solidFill>
              <a:srgbClr val="000000"/>
            </a:solidFill>
            <a:miter lim="800000"/>
            <a:headEnd/>
            <a:tailEnd/>
          </a:ln>
        </p:spPr>
        <p:txBody>
          <a:bodyPr wrap="none" anchor="ct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en-US" sz="2400" b="0"/>
          </a:p>
        </p:txBody>
      </p:sp>
      <p:sp>
        <p:nvSpPr>
          <p:cNvPr id="11270" name="Text Box 6">
            <a:hlinkClick r:id="" action="ppaction://noaction"/>
          </p:cNvPr>
          <p:cNvSpPr txBox="1">
            <a:spLocks noChangeArrowheads="1"/>
          </p:cNvSpPr>
          <p:nvPr/>
        </p:nvSpPr>
        <p:spPr bwMode="auto">
          <a:xfrm>
            <a:off x="6156325" y="2781300"/>
            <a:ext cx="11001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
        <p:nvSpPr>
          <p:cNvPr id="11272" name="Text Box 8">
            <a:hlinkClick r:id="" action="ppaction://noaction"/>
          </p:cNvPr>
          <p:cNvSpPr txBox="1">
            <a:spLocks noChangeArrowheads="1"/>
          </p:cNvSpPr>
          <p:nvPr/>
        </p:nvSpPr>
        <p:spPr bwMode="auto">
          <a:xfrm>
            <a:off x="4140200" y="3933825"/>
            <a:ext cx="11001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1648292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A79377C7-7FEB-41AD-A4F0-1F809210D726}" type="slidenum">
              <a:rPr kumimoji="0" lang="en-US" altLang="zh-TW" sz="1400" b="0" i="0" u="none" strike="noStrike" kern="1200" cap="none" spc="0" normalizeH="0" baseline="0" noProof="0" smtClean="0">
                <a:ln>
                  <a:noFill/>
                </a:ln>
                <a:solidFill>
                  <a:srgbClr val="000000"/>
                </a:solidFill>
                <a:effectLst/>
                <a:uLnTx/>
                <a:uFillTx/>
                <a:latin typeface="Tahoma" panose="020B0604030504040204" pitchFamily="34" charset="0"/>
                <a:ea typeface="新細明體" panose="02020500000000000000" pitchFamily="18" charset="-120"/>
                <a:cs typeface="+mn-cs"/>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en-US" altLang="zh-TW" sz="1400" b="0" i="0" u="none" strike="noStrike" kern="1200" cap="none" spc="0" normalizeH="0" baseline="0" noProof="0">
              <a:ln>
                <a:noFill/>
              </a:ln>
              <a:solidFill>
                <a:srgbClr val="000000"/>
              </a:solidFill>
              <a:effectLst/>
              <a:uLnTx/>
              <a:uFillTx/>
              <a:latin typeface="Tahoma" panose="020B0604030504040204" pitchFamily="34" charset="0"/>
              <a:ea typeface="新細明體" panose="02020500000000000000" pitchFamily="18" charset="-120"/>
              <a:cs typeface="+mn-cs"/>
            </a:endParaRPr>
          </a:p>
        </p:txBody>
      </p:sp>
      <p:sp>
        <p:nvSpPr>
          <p:cNvPr id="11267" name="Rectangle 2"/>
          <p:cNvSpPr>
            <a:spLocks noGrp="1" noChangeArrowheads="1"/>
          </p:cNvSpPr>
          <p:nvPr>
            <p:ph type="title"/>
          </p:nvPr>
        </p:nvSpPr>
        <p:spPr/>
        <p:txBody>
          <a:bodyPr/>
          <a:lstStyle/>
          <a:p>
            <a:pPr eaLnBrk="1" hangingPunct="1"/>
            <a:r>
              <a:rPr lang="zh-TW" altLang="en-US" sz="3600" dirty="0"/>
              <a:t>退休人員退休金及優惠存款利息之請求權均受憲法第</a:t>
            </a:r>
            <a:r>
              <a:rPr lang="en-US" altLang="zh-TW" sz="3600" dirty="0"/>
              <a:t>18</a:t>
            </a:r>
            <a:r>
              <a:rPr lang="zh-TW" altLang="en-US" sz="3600" dirty="0"/>
              <a:t>條及第</a:t>
            </a:r>
            <a:r>
              <a:rPr lang="en-US" altLang="zh-TW" sz="3600" dirty="0"/>
              <a:t>15</a:t>
            </a:r>
            <a:r>
              <a:rPr lang="zh-TW" altLang="en-US" sz="3600" dirty="0"/>
              <a:t>條保障</a:t>
            </a:r>
          </a:p>
        </p:txBody>
      </p:sp>
      <p:sp>
        <p:nvSpPr>
          <p:cNvPr id="11268" name="Rectangle 3"/>
          <p:cNvSpPr>
            <a:spLocks noGrp="1" noChangeArrowheads="1"/>
          </p:cNvSpPr>
          <p:nvPr>
            <p:ph type="body" idx="1"/>
          </p:nvPr>
        </p:nvSpPr>
        <p:spPr/>
        <p:txBody>
          <a:bodyPr/>
          <a:lstStyle/>
          <a:p>
            <a:pPr eaLnBrk="1" hangingPunct="1"/>
            <a:r>
              <a:rPr lang="zh-TW" altLang="en-US" dirty="0"/>
              <a:t>有關退休金部分</a:t>
            </a:r>
            <a:endParaRPr lang="en-US" altLang="zh-TW" dirty="0"/>
          </a:p>
          <a:p>
            <a:pPr lvl="1" eaLnBrk="1" hangingPunct="1"/>
            <a:r>
              <a:rPr lang="zh-TW" altLang="en-US" dirty="0"/>
              <a:t>釋字第</a:t>
            </a:r>
            <a:r>
              <a:rPr lang="en-US" altLang="zh-TW" dirty="0"/>
              <a:t>658</a:t>
            </a:r>
            <a:r>
              <a:rPr lang="zh-TW" altLang="en-US" dirty="0"/>
              <a:t>號</a:t>
            </a:r>
            <a:r>
              <a:rPr lang="en-US" altLang="zh-TW" dirty="0"/>
              <a:t/>
            </a:r>
            <a:br>
              <a:rPr lang="en-US" altLang="zh-TW" dirty="0"/>
            </a:br>
            <a:r>
              <a:rPr lang="zh-TW" altLang="en-US" sz="2400" dirty="0">
                <a:solidFill>
                  <a:srgbClr val="FF0000"/>
                </a:solidFill>
              </a:rPr>
              <a:t>憲法第十八條</a:t>
            </a:r>
            <a:r>
              <a:rPr lang="zh-TW" altLang="en-US" sz="2400" dirty="0"/>
              <a:t>規定人民有服公職之權利，旨在保障人民有依法令從事公務，暨由此衍生享有之身分保障、俸給與退休金請求等權利。國家則對公務人員有給予俸給、退休金等維持其生活之義務（大法官釋字第</a:t>
            </a:r>
            <a:r>
              <a:rPr lang="en-US" altLang="zh-TW" sz="2400" dirty="0"/>
              <a:t>575</a:t>
            </a:r>
            <a:r>
              <a:rPr lang="zh-TW" altLang="en-US" sz="2400" dirty="0"/>
              <a:t>號、第</a:t>
            </a:r>
            <a:r>
              <a:rPr lang="en-US" altLang="zh-TW" sz="2400" dirty="0"/>
              <a:t>605</a:t>
            </a:r>
            <a:r>
              <a:rPr lang="zh-TW" altLang="en-US" sz="2400" dirty="0"/>
              <a:t>號解釋參照）。</a:t>
            </a:r>
            <a:endParaRPr lang="en-US" altLang="zh-TW" sz="2400" dirty="0"/>
          </a:p>
          <a:p>
            <a:pPr lvl="1" eaLnBrk="1" hangingPunct="1"/>
            <a:r>
              <a:rPr lang="zh-TW" altLang="en-US" sz="2400" dirty="0"/>
              <a:t>公務人員於</a:t>
            </a:r>
            <a:r>
              <a:rPr lang="zh-TW" altLang="en-US" sz="2400" dirty="0">
                <a:solidFill>
                  <a:srgbClr val="FF0000"/>
                </a:solidFill>
              </a:rPr>
              <a:t>退休生效時</a:t>
            </a:r>
            <a:r>
              <a:rPr lang="zh-TW" altLang="en-US" sz="2400" dirty="0"/>
              <a:t>已與國家</a:t>
            </a:r>
            <a:r>
              <a:rPr lang="zh-TW" altLang="en-US" sz="2400" dirty="0">
                <a:solidFill>
                  <a:srgbClr val="FF0000"/>
                </a:solidFill>
              </a:rPr>
              <a:t>終結</a:t>
            </a:r>
            <a:r>
              <a:rPr lang="zh-TW" altLang="en-US" sz="2400" dirty="0"/>
              <a:t>公法上職務關係，不再具有公務人員身份，其退休時所取得按月向政府請領月退休金之既得權利具有財產價值，自同受</a:t>
            </a:r>
            <a:r>
              <a:rPr lang="zh-TW" altLang="en-US" sz="2400" dirty="0">
                <a:solidFill>
                  <a:srgbClr val="FF0000"/>
                </a:solidFill>
              </a:rPr>
              <a:t>憲法第</a:t>
            </a:r>
            <a:r>
              <a:rPr lang="en-US" altLang="zh-TW" sz="2400" dirty="0">
                <a:solidFill>
                  <a:srgbClr val="FF0000"/>
                </a:solidFill>
              </a:rPr>
              <a:t>15</a:t>
            </a:r>
            <a:r>
              <a:rPr lang="zh-TW" altLang="en-US" sz="2400" dirty="0">
                <a:solidFill>
                  <a:srgbClr val="FF0000"/>
                </a:solidFill>
              </a:rPr>
              <a:t>條人民財產權</a:t>
            </a:r>
            <a:r>
              <a:rPr lang="zh-TW" altLang="en-US" sz="2400" dirty="0"/>
              <a:t>之保障當屬無疑</a:t>
            </a:r>
            <a:endParaRPr lang="en-US" altLang="zh-TW" sz="2400" dirty="0"/>
          </a:p>
        </p:txBody>
      </p:sp>
      <p:sp>
        <p:nvSpPr>
          <p:cNvPr id="11270" name="Text Box 6">
            <a:hlinkClick r:id="" action="ppaction://noaction"/>
          </p:cNvPr>
          <p:cNvSpPr txBox="1">
            <a:spLocks noChangeArrowheads="1"/>
          </p:cNvSpPr>
          <p:nvPr/>
        </p:nvSpPr>
        <p:spPr bwMode="auto">
          <a:xfrm>
            <a:off x="6156325" y="2781300"/>
            <a:ext cx="11001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zh-TW" altLang="zh-TW" sz="1200" b="0" i="0" u="none" strike="noStrike" kern="1200" cap="none" spc="0" normalizeH="0" baseline="0" noProof="0">
              <a:ln>
                <a:noFill/>
              </a:ln>
              <a:solidFill>
                <a:srgbClr val="000000"/>
              </a:solidFill>
              <a:effectLst/>
              <a:uLnTx/>
              <a:uFillTx/>
              <a:latin typeface="Tahoma" panose="020B0604030504040204" pitchFamily="34" charset="0"/>
              <a:ea typeface="新細明體" panose="02020500000000000000" pitchFamily="18" charset="-120"/>
              <a:cs typeface="+mn-cs"/>
            </a:endParaRPr>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zh-TW" altLang="zh-TW" sz="1200" b="0" i="0" u="none" strike="noStrike" kern="1200" cap="none" spc="0" normalizeH="0" baseline="0" noProof="0">
              <a:ln>
                <a:noFill/>
              </a:ln>
              <a:solidFill>
                <a:srgbClr val="000000"/>
              </a:solidFill>
              <a:effectLst/>
              <a:uLnTx/>
              <a:uFillTx/>
              <a:latin typeface="Tahoma" panose="020B0604030504040204" pitchFamily="34" charset="0"/>
              <a:ea typeface="新細明體" panose="02020500000000000000" pitchFamily="18" charset="-120"/>
              <a:cs typeface="+mn-cs"/>
            </a:endParaRPr>
          </a:p>
        </p:txBody>
      </p:sp>
      <p:sp>
        <p:nvSpPr>
          <p:cNvPr id="11272" name="Text Box 8">
            <a:hlinkClick r:id="" action="ppaction://noaction"/>
          </p:cNvPr>
          <p:cNvSpPr txBox="1">
            <a:spLocks noChangeArrowheads="1"/>
          </p:cNvSpPr>
          <p:nvPr/>
        </p:nvSpPr>
        <p:spPr bwMode="auto">
          <a:xfrm>
            <a:off x="4140200" y="3933825"/>
            <a:ext cx="11001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zh-TW" altLang="zh-TW" sz="1200" b="0" i="0" u="none" strike="noStrike" kern="1200" cap="none" spc="0" normalizeH="0" baseline="0" noProof="0">
              <a:ln>
                <a:noFill/>
              </a:ln>
              <a:solidFill>
                <a:srgbClr val="000000"/>
              </a:solidFill>
              <a:effectLst/>
              <a:uLnTx/>
              <a:uFillTx/>
              <a:latin typeface="Tahoma" panose="020B0604030504040204" pitchFamily="34" charset="0"/>
              <a:ea typeface="新細明體" panose="02020500000000000000" pitchFamily="18" charset="-120"/>
              <a:cs typeface="+mn-cs"/>
            </a:endParaRPr>
          </a:p>
        </p:txBody>
      </p:sp>
    </p:spTree>
    <p:extLst>
      <p:ext uri="{BB962C8B-B14F-4D97-AF65-F5344CB8AC3E}">
        <p14:creationId xmlns:p14="http://schemas.microsoft.com/office/powerpoint/2010/main" val="2616958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5</a:t>
            </a:fld>
            <a:endParaRPr kumimoji="0" lang="en-US" altLang="zh-TW" sz="1400" b="0"/>
          </a:p>
        </p:txBody>
      </p:sp>
      <p:sp>
        <p:nvSpPr>
          <p:cNvPr id="11267" name="Rectangle 2"/>
          <p:cNvSpPr>
            <a:spLocks noGrp="1" noChangeArrowheads="1"/>
          </p:cNvSpPr>
          <p:nvPr>
            <p:ph type="title"/>
          </p:nvPr>
        </p:nvSpPr>
        <p:spPr/>
        <p:txBody>
          <a:bodyPr/>
          <a:lstStyle/>
          <a:p>
            <a:pPr eaLnBrk="1" hangingPunct="1"/>
            <a:r>
              <a:rPr lang="zh-TW" altLang="en-US" sz="3600" dirty="0"/>
              <a:t>退休人員退休金及優惠存款利息之請求權均受憲法第</a:t>
            </a:r>
            <a:r>
              <a:rPr lang="en-US" altLang="zh-TW" sz="3600" dirty="0"/>
              <a:t>18</a:t>
            </a:r>
            <a:r>
              <a:rPr lang="zh-TW" altLang="en-US" sz="3600" dirty="0"/>
              <a:t>條及第</a:t>
            </a:r>
            <a:r>
              <a:rPr lang="en-US" altLang="zh-TW" sz="3600" dirty="0"/>
              <a:t>15</a:t>
            </a:r>
            <a:r>
              <a:rPr lang="zh-TW" altLang="en-US" sz="3600" dirty="0"/>
              <a:t>條保障</a:t>
            </a:r>
          </a:p>
        </p:txBody>
      </p:sp>
      <p:sp>
        <p:nvSpPr>
          <p:cNvPr id="11268" name="Rectangle 3"/>
          <p:cNvSpPr>
            <a:spLocks noGrp="1" noChangeArrowheads="1"/>
          </p:cNvSpPr>
          <p:nvPr>
            <p:ph type="body" idx="1"/>
          </p:nvPr>
        </p:nvSpPr>
        <p:spPr>
          <a:xfrm>
            <a:off x="107504" y="2017713"/>
            <a:ext cx="8847584" cy="4114800"/>
          </a:xfrm>
        </p:spPr>
        <p:txBody>
          <a:bodyPr/>
          <a:lstStyle/>
          <a:p>
            <a:pPr eaLnBrk="1" hangingPunct="1"/>
            <a:r>
              <a:rPr lang="zh-TW" altLang="en-US" dirty="0"/>
              <a:t>有關優惠存款利息部分</a:t>
            </a:r>
            <a:endParaRPr lang="en-US" altLang="zh-TW" dirty="0"/>
          </a:p>
          <a:p>
            <a:pPr lvl="1" eaLnBrk="1" hangingPunct="1"/>
            <a:r>
              <a:rPr lang="zh-TW" altLang="en-US" dirty="0"/>
              <a:t>銓敘部會銜財政部於民國</a:t>
            </a:r>
            <a:r>
              <a:rPr lang="en-US" altLang="zh-TW" dirty="0"/>
              <a:t>49</a:t>
            </a:r>
            <a:r>
              <a:rPr lang="zh-TW" altLang="en-US" dirty="0"/>
              <a:t>年</a:t>
            </a:r>
            <a:r>
              <a:rPr lang="en-US" altLang="zh-TW" dirty="0"/>
              <a:t>10</a:t>
            </a:r>
            <a:r>
              <a:rPr lang="zh-TW" altLang="en-US" dirty="0"/>
              <a:t>月</a:t>
            </a:r>
            <a:r>
              <a:rPr lang="en-US" altLang="zh-TW" dirty="0"/>
              <a:t>31</a:t>
            </a:r>
            <a:r>
              <a:rPr lang="zh-TW" altLang="en-US" dirty="0"/>
              <a:t>日發布「退休公務人員退休金優惠存款辦法」</a:t>
            </a:r>
            <a:endParaRPr lang="en-US" altLang="zh-TW" dirty="0"/>
          </a:p>
          <a:p>
            <a:pPr lvl="1" eaLnBrk="1" hangingPunct="1"/>
            <a:r>
              <a:rPr lang="zh-TW" altLang="en-US" dirty="0"/>
              <a:t>銓敘部於</a:t>
            </a:r>
            <a:r>
              <a:rPr lang="en-US" altLang="zh-TW" dirty="0"/>
              <a:t>63</a:t>
            </a:r>
            <a:r>
              <a:rPr lang="zh-TW" altLang="en-US" dirty="0"/>
              <a:t>年</a:t>
            </a:r>
            <a:r>
              <a:rPr lang="en-US" altLang="zh-TW" dirty="0"/>
              <a:t>12</a:t>
            </a:r>
            <a:r>
              <a:rPr lang="zh-TW" altLang="en-US" dirty="0"/>
              <a:t>月間訂定發布「退休公務人員公保養老給付金額優惠存款要點」</a:t>
            </a:r>
            <a:endParaRPr lang="en-US" altLang="zh-TW" dirty="0"/>
          </a:p>
          <a:p>
            <a:pPr lvl="1" algn="just" eaLnBrk="1" hangingPunct="1"/>
            <a:r>
              <a:rPr lang="en-US" altLang="zh-TW" dirty="0"/>
              <a:t>100</a:t>
            </a:r>
            <a:r>
              <a:rPr lang="zh-TW" altLang="en-US" dirty="0"/>
              <a:t>年施行之「公務人員退休法」第</a:t>
            </a:r>
            <a:r>
              <a:rPr lang="en-US" altLang="zh-TW" dirty="0"/>
              <a:t>32</a:t>
            </a:r>
            <a:r>
              <a:rPr lang="zh-TW" altLang="en-US" dirty="0"/>
              <a:t>條第一項明文規定：「退撫新制實施前任職年資，依前條或退撫新制實施前原規定標準核發之一次退休金及退撫新制實施前參加公務人員保險年資所領取之養老給付，得由臺灣銀行股份有限公司辦理優惠存款。」</a:t>
            </a:r>
            <a:endParaRPr lang="en-US" altLang="zh-TW" dirty="0"/>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
        <p:nvSpPr>
          <p:cNvPr id="11272" name="Text Box 8">
            <a:hlinkClick r:id="" action="ppaction://noaction"/>
          </p:cNvPr>
          <p:cNvSpPr txBox="1">
            <a:spLocks noChangeArrowheads="1"/>
          </p:cNvSpPr>
          <p:nvPr/>
        </p:nvSpPr>
        <p:spPr bwMode="auto">
          <a:xfrm>
            <a:off x="4140200" y="3933825"/>
            <a:ext cx="11001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2215518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6</a:t>
            </a:fld>
            <a:endParaRPr kumimoji="0" lang="en-US" altLang="zh-TW" sz="1400" b="0"/>
          </a:p>
        </p:txBody>
      </p:sp>
      <p:sp>
        <p:nvSpPr>
          <p:cNvPr id="11267" name="Rectangle 2"/>
          <p:cNvSpPr>
            <a:spLocks noGrp="1" noChangeArrowheads="1"/>
          </p:cNvSpPr>
          <p:nvPr>
            <p:ph type="title"/>
          </p:nvPr>
        </p:nvSpPr>
        <p:spPr/>
        <p:txBody>
          <a:bodyPr/>
          <a:lstStyle/>
          <a:p>
            <a:pPr eaLnBrk="1" hangingPunct="1"/>
            <a:r>
              <a:rPr lang="zh-TW" altLang="en-US" sz="3600" dirty="0"/>
              <a:t>退休人員退休金及優惠存款利息之請求權均受憲法第</a:t>
            </a:r>
            <a:r>
              <a:rPr lang="en-US" altLang="zh-TW" sz="3600" dirty="0"/>
              <a:t>18</a:t>
            </a:r>
            <a:r>
              <a:rPr lang="zh-TW" altLang="en-US" sz="3600" dirty="0"/>
              <a:t>條及第</a:t>
            </a:r>
            <a:r>
              <a:rPr lang="en-US" altLang="zh-TW" sz="3600" dirty="0"/>
              <a:t>15</a:t>
            </a:r>
            <a:r>
              <a:rPr lang="zh-TW" altLang="en-US" sz="3600" dirty="0"/>
              <a:t>條保障</a:t>
            </a:r>
          </a:p>
        </p:txBody>
      </p:sp>
      <p:sp>
        <p:nvSpPr>
          <p:cNvPr id="11268" name="Rectangle 3"/>
          <p:cNvSpPr>
            <a:spLocks noGrp="1" noChangeArrowheads="1"/>
          </p:cNvSpPr>
          <p:nvPr>
            <p:ph type="body" idx="1"/>
          </p:nvPr>
        </p:nvSpPr>
        <p:spPr>
          <a:xfrm>
            <a:off x="107504" y="2017713"/>
            <a:ext cx="8847584" cy="4114800"/>
          </a:xfrm>
        </p:spPr>
        <p:txBody>
          <a:bodyPr/>
          <a:lstStyle/>
          <a:p>
            <a:pPr eaLnBrk="1" hangingPunct="1"/>
            <a:r>
              <a:rPr lang="zh-TW" altLang="en-US" dirty="0"/>
              <a:t>有關優惠存款利息部分</a:t>
            </a:r>
            <a:endParaRPr lang="en-US" altLang="zh-TW" dirty="0"/>
          </a:p>
          <a:p>
            <a:pPr lvl="1" algn="just" eaLnBrk="1" hangingPunct="1"/>
            <a:r>
              <a:rPr lang="zh-TW" altLang="en-US" dirty="0"/>
              <a:t>公務人員退休資遣撫卹法</a:t>
            </a:r>
            <a:r>
              <a:rPr lang="en-US" altLang="zh-TW" dirty="0"/>
              <a:t>(</a:t>
            </a:r>
            <a:r>
              <a:rPr lang="zh-TW" altLang="en-US" dirty="0"/>
              <a:t>以下簡稱新法</a:t>
            </a:r>
            <a:r>
              <a:rPr lang="en-US" altLang="zh-TW" dirty="0"/>
              <a:t>)</a:t>
            </a:r>
            <a:r>
              <a:rPr lang="zh-TW" altLang="en-US" dirty="0"/>
              <a:t>第</a:t>
            </a:r>
            <a:r>
              <a:rPr lang="en-US" altLang="zh-TW" dirty="0"/>
              <a:t>73</a:t>
            </a:r>
            <a:r>
              <a:rPr lang="zh-TW" altLang="en-US" dirty="0"/>
              <a:t>條明文規定：「公務人員或其遺族請領退撫給與及</a:t>
            </a:r>
            <a:r>
              <a:rPr lang="zh-TW" altLang="en-US" dirty="0">
                <a:solidFill>
                  <a:srgbClr val="FF0000"/>
                </a:solidFill>
              </a:rPr>
              <a:t>優存利息</a:t>
            </a:r>
            <a:r>
              <a:rPr lang="zh-TW" altLang="en-US" dirty="0"/>
              <a:t>等</a:t>
            </a:r>
            <a:r>
              <a:rPr lang="zh-TW" altLang="en-US" dirty="0">
                <a:solidFill>
                  <a:srgbClr val="FF0000"/>
                </a:solidFill>
              </a:rPr>
              <a:t>權利</a:t>
            </a:r>
            <a:r>
              <a:rPr lang="zh-TW" altLang="en-US" dirty="0"/>
              <a:t>，應於行政程序法所定公法上請求權時效內為之」，係將請領退休金及優存利息之「權利」並列。</a:t>
            </a:r>
            <a:endParaRPr lang="en-US" altLang="zh-TW" dirty="0"/>
          </a:p>
          <a:p>
            <a:pPr lvl="2" algn="just" eaLnBrk="1" hangingPunct="1"/>
            <a:r>
              <a:rPr lang="zh-TW" altLang="en-US" dirty="0"/>
              <a:t>依一般法律原則，足認該二者係屬同一性質，基上所述，同受憲法第</a:t>
            </a:r>
            <a:r>
              <a:rPr lang="en-US" altLang="zh-TW" dirty="0"/>
              <a:t>18</a:t>
            </a:r>
            <a:r>
              <a:rPr lang="zh-TW" altLang="en-US" dirty="0"/>
              <a:t>條及第</a:t>
            </a:r>
            <a:r>
              <a:rPr lang="en-US" altLang="zh-TW" dirty="0"/>
              <a:t>15</a:t>
            </a:r>
            <a:r>
              <a:rPr lang="zh-TW" altLang="en-US" dirty="0"/>
              <a:t>條之保障，自屬無疑</a:t>
            </a:r>
            <a:endParaRPr lang="en-US" altLang="zh-TW" dirty="0"/>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3507745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7</a:t>
            </a:fld>
            <a:endParaRPr kumimoji="0" lang="en-US" altLang="zh-TW" sz="1400" b="0"/>
          </a:p>
        </p:txBody>
      </p:sp>
      <p:sp>
        <p:nvSpPr>
          <p:cNvPr id="11267" name="Rectangle 2"/>
          <p:cNvSpPr>
            <a:spLocks noGrp="1" noChangeArrowheads="1"/>
          </p:cNvSpPr>
          <p:nvPr>
            <p:ph type="title"/>
          </p:nvPr>
        </p:nvSpPr>
        <p:spPr/>
        <p:txBody>
          <a:bodyPr/>
          <a:lstStyle/>
          <a:p>
            <a:pPr eaLnBrk="1" hangingPunct="1"/>
            <a:r>
              <a:rPr lang="zh-TW" altLang="en-US" sz="3600" dirty="0"/>
              <a:t>新法第</a:t>
            </a:r>
            <a:r>
              <a:rPr lang="en-US" altLang="zh-TW" sz="3600" dirty="0"/>
              <a:t>37</a:t>
            </a:r>
            <a:r>
              <a:rPr lang="zh-TW" altLang="en-US" sz="3600" dirty="0"/>
              <a:t>條及附表三之規定違反禁止法律溯及既往之憲法原則應屬無效</a:t>
            </a:r>
          </a:p>
        </p:txBody>
      </p:sp>
      <p:sp>
        <p:nvSpPr>
          <p:cNvPr id="11268" name="Rectangle 3"/>
          <p:cNvSpPr>
            <a:spLocks noGrp="1" noChangeArrowheads="1"/>
          </p:cNvSpPr>
          <p:nvPr>
            <p:ph type="body" idx="1"/>
          </p:nvPr>
        </p:nvSpPr>
        <p:spPr>
          <a:xfrm>
            <a:off x="107504" y="2017713"/>
            <a:ext cx="8847584" cy="4114800"/>
          </a:xfrm>
        </p:spPr>
        <p:txBody>
          <a:bodyPr/>
          <a:lstStyle/>
          <a:p>
            <a:pPr algn="just" eaLnBrk="1" hangingPunct="1"/>
            <a:r>
              <a:rPr lang="zh-TW" altLang="en-US" dirty="0"/>
              <a:t>公務人員</a:t>
            </a:r>
            <a:r>
              <a:rPr lang="zh-TW" altLang="en-US" dirty="0">
                <a:solidFill>
                  <a:srgbClr val="FF0000"/>
                </a:solidFill>
              </a:rPr>
              <a:t>在職期間</a:t>
            </a:r>
            <a:r>
              <a:rPr lang="zh-TW" altLang="en-US" dirty="0"/>
              <a:t>與國家間具有長期繼續性法律關係存在。此繼續性公法上職務關係（釋字第</a:t>
            </a:r>
            <a:r>
              <a:rPr lang="en-US" altLang="zh-TW" dirty="0"/>
              <a:t>433</a:t>
            </a:r>
            <a:r>
              <a:rPr lang="zh-TW" altLang="en-US" dirty="0"/>
              <a:t>號解釋參照）</a:t>
            </a:r>
            <a:r>
              <a:rPr lang="zh-TW" altLang="en-US" dirty="0">
                <a:solidFill>
                  <a:srgbClr val="FF0000"/>
                </a:solidFill>
              </a:rPr>
              <a:t>自核定退休生效日起即告終結</a:t>
            </a:r>
            <a:r>
              <a:rPr lang="zh-TW" altLang="en-US" dirty="0"/>
              <a:t>，不再具有公務人員身份，自退休生效日起得依法請領月退休金，政府應有依法給予之義務</a:t>
            </a:r>
            <a:endParaRPr lang="en-US" altLang="zh-TW" dirty="0"/>
          </a:p>
          <a:p>
            <a:pPr algn="just" eaLnBrk="1" hangingPunct="1"/>
            <a:r>
              <a:rPr lang="zh-TW" altLang="en-US" dirty="0"/>
              <a:t>經審定之退休公務人員終身得按月向政府</a:t>
            </a:r>
            <a:r>
              <a:rPr lang="zh-TW" altLang="en-US" dirty="0"/>
              <a:t>請求月退休所得（含退休金及優存利息</a:t>
            </a:r>
            <a:r>
              <a:rPr lang="zh-TW" altLang="en-US" dirty="0" smtClean="0"/>
              <a:t>），</a:t>
            </a:r>
            <a:r>
              <a:rPr lang="zh-TW" altLang="en-US" dirty="0"/>
              <a:t>此為</a:t>
            </a:r>
            <a:r>
              <a:rPr lang="zh-TW" altLang="en-US" dirty="0">
                <a:solidFill>
                  <a:srgbClr val="FF0000"/>
                </a:solidFill>
              </a:rPr>
              <a:t>確定既得之財產權</a:t>
            </a:r>
            <a:r>
              <a:rPr lang="zh-TW" altLang="en-US" dirty="0"/>
              <a:t>即</a:t>
            </a:r>
            <a:r>
              <a:rPr lang="zh-TW" altLang="en-US" dirty="0">
                <a:solidFill>
                  <a:srgbClr val="FF0000"/>
                </a:solidFill>
              </a:rPr>
              <a:t>法定終身定期金請求權</a:t>
            </a:r>
            <a:endParaRPr lang="en-US" altLang="zh-TW" dirty="0">
              <a:solidFill>
                <a:srgbClr val="FF0000"/>
              </a:solidFill>
            </a:endParaRPr>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1162240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8</a:t>
            </a:fld>
            <a:endParaRPr kumimoji="0" lang="en-US" altLang="zh-TW" sz="1400" b="0"/>
          </a:p>
        </p:txBody>
      </p:sp>
      <p:sp>
        <p:nvSpPr>
          <p:cNvPr id="11267" name="Rectangle 2"/>
          <p:cNvSpPr>
            <a:spLocks noGrp="1" noChangeArrowheads="1"/>
          </p:cNvSpPr>
          <p:nvPr>
            <p:ph type="title"/>
          </p:nvPr>
        </p:nvSpPr>
        <p:spPr/>
        <p:txBody>
          <a:bodyPr/>
          <a:lstStyle/>
          <a:p>
            <a:pPr eaLnBrk="1" hangingPunct="1"/>
            <a:r>
              <a:rPr lang="zh-TW" altLang="en-US" sz="3600" dirty="0"/>
              <a:t>新法第</a:t>
            </a:r>
            <a:r>
              <a:rPr lang="en-US" altLang="zh-TW" sz="3600" dirty="0"/>
              <a:t>37</a:t>
            </a:r>
            <a:r>
              <a:rPr lang="zh-TW" altLang="en-US" sz="3600" dirty="0"/>
              <a:t>條及附表三之規定違反禁止法律溯及既往之憲法原則應屬無效</a:t>
            </a:r>
          </a:p>
        </p:txBody>
      </p:sp>
      <p:sp>
        <p:nvSpPr>
          <p:cNvPr id="11268" name="Rectangle 3"/>
          <p:cNvSpPr>
            <a:spLocks noGrp="1" noChangeArrowheads="1"/>
          </p:cNvSpPr>
          <p:nvPr>
            <p:ph type="body" idx="1"/>
          </p:nvPr>
        </p:nvSpPr>
        <p:spPr>
          <a:xfrm>
            <a:off x="107504" y="2017713"/>
            <a:ext cx="8847584" cy="4114800"/>
          </a:xfrm>
        </p:spPr>
        <p:txBody>
          <a:bodyPr/>
          <a:lstStyle/>
          <a:p>
            <a:pPr algn="just" eaLnBrk="1" hangingPunct="1"/>
            <a:r>
              <a:rPr lang="zh-TW" altLang="en-US" dirty="0"/>
              <a:t>新法系爭第</a:t>
            </a:r>
            <a:r>
              <a:rPr lang="en-US" altLang="zh-TW" dirty="0"/>
              <a:t>37</a:t>
            </a:r>
            <a:r>
              <a:rPr lang="zh-TW" altLang="en-US" dirty="0"/>
              <a:t>條及附件三對其施行前之退休人員每月退休所得冠以所得替代率或就已審定之所得替代率大幅刪減並分</a:t>
            </a:r>
            <a:r>
              <a:rPr lang="en-US" altLang="zh-TW" dirty="0"/>
              <a:t>10</a:t>
            </a:r>
            <a:r>
              <a:rPr lang="zh-TW" altLang="en-US" dirty="0"/>
              <a:t>年</a:t>
            </a:r>
            <a:r>
              <a:rPr lang="en-US" altLang="zh-TW" dirty="0"/>
              <a:t>(</a:t>
            </a:r>
            <a:r>
              <a:rPr lang="zh-TW" altLang="en-US" dirty="0"/>
              <a:t>期</a:t>
            </a:r>
            <a:r>
              <a:rPr lang="en-US" altLang="zh-TW" dirty="0"/>
              <a:t>)</a:t>
            </a:r>
            <a:r>
              <a:rPr lang="zh-TW" altLang="en-US" dirty="0"/>
              <a:t>逐步調降，且據以重新計算退休人員之退休所得，減少退休人員優存利息及月退休金之金額，係屬</a:t>
            </a:r>
            <a:r>
              <a:rPr lang="zh-TW" altLang="en-US" dirty="0">
                <a:solidFill>
                  <a:srgbClr val="FF0000"/>
                </a:solidFill>
              </a:rPr>
              <a:t>對於施行前已終結之事實或法律關係溯及適用，違反禁止法律溯及既往原則</a:t>
            </a:r>
            <a:endParaRPr lang="en-US" altLang="zh-TW" dirty="0">
              <a:solidFill>
                <a:srgbClr val="FF0000"/>
              </a:solidFill>
            </a:endParaRPr>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966888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spcBef>
                <a:spcPct val="0"/>
              </a:spcBef>
              <a:buClrTx/>
              <a:buSzTx/>
              <a:buFontTx/>
              <a:buNone/>
            </a:pPr>
            <a:fld id="{A79377C7-7FEB-41AD-A4F0-1F809210D726}" type="slidenum">
              <a:rPr kumimoji="0" lang="en-US" altLang="zh-TW" sz="1400" b="0" smtClean="0"/>
              <a:pPr>
                <a:spcBef>
                  <a:spcPct val="0"/>
                </a:spcBef>
                <a:buClrTx/>
                <a:buSzTx/>
                <a:buFontTx/>
                <a:buNone/>
              </a:pPr>
              <a:t>9</a:t>
            </a:fld>
            <a:endParaRPr kumimoji="0" lang="en-US" altLang="zh-TW" sz="1400" b="0"/>
          </a:p>
        </p:txBody>
      </p:sp>
      <p:sp>
        <p:nvSpPr>
          <p:cNvPr id="11267" name="Rectangle 2"/>
          <p:cNvSpPr>
            <a:spLocks noGrp="1" noChangeArrowheads="1"/>
          </p:cNvSpPr>
          <p:nvPr>
            <p:ph type="title"/>
          </p:nvPr>
        </p:nvSpPr>
        <p:spPr/>
        <p:txBody>
          <a:bodyPr/>
          <a:lstStyle/>
          <a:p>
            <a:pPr eaLnBrk="1" hangingPunct="1"/>
            <a:r>
              <a:rPr lang="zh-TW" altLang="en-US" sz="3600" dirty="0"/>
              <a:t>新法第</a:t>
            </a:r>
            <a:r>
              <a:rPr lang="en-US" altLang="zh-TW" sz="3600" dirty="0"/>
              <a:t>37</a:t>
            </a:r>
            <a:r>
              <a:rPr lang="zh-TW" altLang="en-US" sz="3600" dirty="0"/>
              <a:t>條及附表三之規定違反禁止法律溯及既往之憲法原則應屬無效</a:t>
            </a:r>
          </a:p>
        </p:txBody>
      </p:sp>
      <p:sp>
        <p:nvSpPr>
          <p:cNvPr id="11268" name="Rectangle 3"/>
          <p:cNvSpPr>
            <a:spLocks noGrp="1" noChangeArrowheads="1"/>
          </p:cNvSpPr>
          <p:nvPr>
            <p:ph type="body" idx="1"/>
          </p:nvPr>
        </p:nvSpPr>
        <p:spPr>
          <a:xfrm>
            <a:off x="107504" y="2017713"/>
            <a:ext cx="8847584" cy="4114800"/>
          </a:xfrm>
        </p:spPr>
        <p:txBody>
          <a:bodyPr/>
          <a:lstStyle/>
          <a:p>
            <a:pPr algn="just" eaLnBrk="1" hangingPunct="1"/>
            <a:r>
              <a:rPr lang="zh-TW" altLang="en-US" dirty="0"/>
              <a:t>大法官釋字第</a:t>
            </a:r>
            <a:r>
              <a:rPr lang="en-US" altLang="zh-TW" dirty="0"/>
              <a:t>577</a:t>
            </a:r>
            <a:r>
              <a:rPr lang="zh-TW" altLang="en-US" dirty="0"/>
              <a:t>號解釋：</a:t>
            </a:r>
            <a:endParaRPr lang="en-US" altLang="zh-TW" dirty="0"/>
          </a:p>
          <a:p>
            <a:pPr lvl="1" algn="just" eaLnBrk="1" hangingPunct="1"/>
            <a:r>
              <a:rPr lang="zh-TW" altLang="en-US" dirty="0"/>
              <a:t>新訂生效之法規，</a:t>
            </a:r>
            <a:r>
              <a:rPr lang="zh-TW" altLang="en-US" dirty="0">
                <a:solidFill>
                  <a:srgbClr val="FF0000"/>
                </a:solidFill>
              </a:rPr>
              <a:t>對於法規生效前「已發生事件」，原則上不得適用</a:t>
            </a:r>
            <a:r>
              <a:rPr lang="zh-TW" altLang="en-US" dirty="0"/>
              <a:t>，是謂法律適用上之不溯既往原則。</a:t>
            </a:r>
            <a:r>
              <a:rPr lang="zh-TW" altLang="en-US" dirty="0">
                <a:solidFill>
                  <a:srgbClr val="FF0000"/>
                </a:solidFill>
              </a:rPr>
              <a:t>所謂「事件」，指符合特定法規構成要件之全部法律事實</a:t>
            </a:r>
            <a:r>
              <a:rPr lang="zh-TW" altLang="en-US" dirty="0"/>
              <a:t>；</a:t>
            </a:r>
            <a:r>
              <a:rPr lang="zh-TW" altLang="en-US" dirty="0">
                <a:solidFill>
                  <a:srgbClr val="FF0000"/>
                </a:solidFill>
              </a:rPr>
              <a:t>所謂「發生」，指該全部法律事實在現實生活中完全具體實現而言</a:t>
            </a:r>
            <a:r>
              <a:rPr lang="zh-TW" altLang="en-US" dirty="0"/>
              <a:t>。</a:t>
            </a:r>
            <a:endParaRPr lang="en-US" altLang="zh-TW" dirty="0">
              <a:solidFill>
                <a:srgbClr val="FF0000"/>
              </a:solidFill>
            </a:endParaRPr>
          </a:p>
        </p:txBody>
      </p:sp>
      <p:sp>
        <p:nvSpPr>
          <p:cNvPr id="11271" name="Text Box 7">
            <a:hlinkClick r:id="" action="ppaction://noaction"/>
          </p:cNvPr>
          <p:cNvSpPr txBox="1">
            <a:spLocks noChangeArrowheads="1"/>
          </p:cNvSpPr>
          <p:nvPr/>
        </p:nvSpPr>
        <p:spPr bwMode="auto">
          <a:xfrm>
            <a:off x="4140200" y="3357563"/>
            <a:ext cx="1100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kumimoji="1" sz="3200" b="1">
                <a:solidFill>
                  <a:schemeClr val="tx1"/>
                </a:solidFill>
                <a:latin typeface="Tahoma" panose="020B0604030504040204" pitchFamily="34" charset="0"/>
                <a:ea typeface="新細明體" panose="02020500000000000000" pitchFamily="18" charset="-120"/>
              </a:defRPr>
            </a:lvl1pPr>
            <a:lvl2pPr marL="742950" indent="-285750">
              <a:spcBef>
                <a:spcPct val="20000"/>
              </a:spcBef>
              <a:buClr>
                <a:schemeClr val="hlink"/>
              </a:buClr>
              <a:buSzPct val="55000"/>
              <a:buFont typeface="Wingdings" panose="05000000000000000000" pitchFamily="2" charset="2"/>
              <a:buChar char="n"/>
              <a:defRPr kumimoji="1" sz="2800" b="1">
                <a:solidFill>
                  <a:schemeClr val="tx1"/>
                </a:solidFill>
                <a:latin typeface="Tahoma" panose="020B0604030504040204" pitchFamily="34" charset="0"/>
                <a:ea typeface="新細明體" panose="02020500000000000000" pitchFamily="18" charset="-120"/>
              </a:defRPr>
            </a:lvl2pPr>
            <a:lvl3pPr marL="1143000" indent="-228600">
              <a:spcBef>
                <a:spcPct val="20000"/>
              </a:spcBef>
              <a:buClr>
                <a:schemeClr val="folHlink"/>
              </a:buClr>
              <a:buSzPct val="50000"/>
              <a:buFont typeface="Wingdings" panose="05000000000000000000" pitchFamily="2" charset="2"/>
              <a:buChar char="n"/>
              <a:defRPr kumimoji="1" sz="2400" b="1">
                <a:solidFill>
                  <a:schemeClr val="tx1"/>
                </a:solidFill>
                <a:latin typeface="Tahoma" panose="020B0604030504040204" pitchFamily="34" charset="0"/>
                <a:ea typeface="新細明體" panose="02020500000000000000" pitchFamily="18" charset="-120"/>
              </a:defRPr>
            </a:lvl3pPr>
            <a:lvl4pPr marL="1600200" indent="-228600">
              <a:spcBef>
                <a:spcPct val="20000"/>
              </a:spcBef>
              <a:buClr>
                <a:schemeClr val="accent2"/>
              </a:buClr>
              <a:buSzPct val="55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4pPr>
            <a:lvl5pPr marL="2057400" indent="-228600">
              <a:spcBef>
                <a:spcPct val="20000"/>
              </a:spcBef>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b="1">
                <a:solidFill>
                  <a:schemeClr val="tx1"/>
                </a:solidFill>
                <a:latin typeface="Tahoma" panose="020B0604030504040204" pitchFamily="34" charset="0"/>
                <a:ea typeface="新細明體" panose="02020500000000000000" pitchFamily="18" charset="-120"/>
              </a:defRPr>
            </a:lvl9pPr>
          </a:lstStyle>
          <a:p>
            <a:pPr algn="ctr" eaLnBrk="1" hangingPunct="1">
              <a:spcBef>
                <a:spcPct val="0"/>
              </a:spcBef>
              <a:buClrTx/>
              <a:buSzTx/>
              <a:buFontTx/>
              <a:buNone/>
            </a:pPr>
            <a:endParaRPr lang="zh-TW" altLang="zh-TW" sz="1200" b="0"/>
          </a:p>
        </p:txBody>
      </p:sp>
    </p:spTree>
    <p:extLst>
      <p:ext uri="{BB962C8B-B14F-4D97-AF65-F5344CB8AC3E}">
        <p14:creationId xmlns:p14="http://schemas.microsoft.com/office/powerpoint/2010/main" val="2601918477"/>
      </p:ext>
    </p:extLst>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chemeClr val="hlink"/>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ahoma" pitchFamily="34" charset="0"/>
            <a:ea typeface="新細明體" pitchFamily="18" charset="-120"/>
          </a:defRPr>
        </a:defPPr>
      </a:lstStyle>
    </a:spDef>
    <a:lnDef>
      <a:spPr bwMode="auto">
        <a:xfrm>
          <a:off x="0" y="0"/>
          <a:ext cx="1" cy="1"/>
        </a:xfrm>
        <a:custGeom>
          <a:avLst/>
          <a:gdLst/>
          <a:ahLst/>
          <a:cxnLst/>
          <a:rect l="0" t="0" r="0" b="0"/>
          <a:pathLst/>
        </a:custGeom>
        <a:solidFill>
          <a:schemeClr val="accent1"/>
        </a:solidFill>
        <a:ln w="28575" cap="flat" cmpd="sng" algn="ctr">
          <a:solidFill>
            <a:schemeClr val="hlink"/>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ahoma" pitchFamily="34" charset="0"/>
            <a:ea typeface="新細明體" pitchFamily="18" charset="-12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10520</TotalTime>
  <Words>3680</Words>
  <Application>Microsoft Office PowerPoint</Application>
  <PresentationFormat>如螢幕大小 (4:3)</PresentationFormat>
  <Paragraphs>111</Paragraphs>
  <Slides>28</Slides>
  <Notes>26</Notes>
  <HiddenSlides>0</HiddenSlides>
  <MMClips>0</MMClips>
  <ScaleCrop>false</ScaleCrop>
  <HeadingPairs>
    <vt:vector size="4" baseType="variant">
      <vt:variant>
        <vt:lpstr>佈景主題</vt:lpstr>
      </vt:variant>
      <vt:variant>
        <vt:i4>1</vt:i4>
      </vt:variant>
      <vt:variant>
        <vt:lpstr>投影片標題</vt:lpstr>
      </vt:variant>
      <vt:variant>
        <vt:i4>28</vt:i4>
      </vt:variant>
    </vt:vector>
  </HeadingPairs>
  <TitlesOfParts>
    <vt:vector size="29" baseType="lpstr">
      <vt:lpstr>Blends</vt:lpstr>
      <vt:lpstr>釋憲補充理由簡報</vt:lpstr>
      <vt:lpstr>報告大綱</vt:lpstr>
      <vt:lpstr>退休人員退休金及優惠存款利息之請求權均受憲法第18條及第15條保障</vt:lpstr>
      <vt:lpstr>退休人員退休金及優惠存款利息之請求權均受憲法第18條及第15條保障</vt:lpstr>
      <vt:lpstr>退休人員退休金及優惠存款利息之請求權均受憲法第18條及第15條保障</vt:lpstr>
      <vt:lpstr>退休人員退休金及優惠存款利息之請求權均受憲法第18條及第15條保障</vt:lpstr>
      <vt:lpstr>新法第37條及附表三之規定違反禁止法律溯及既往之憲法原則應屬無效</vt:lpstr>
      <vt:lpstr>新法第37條及附表三之規定違反禁止法律溯及既往之憲法原則應屬無效</vt:lpstr>
      <vt:lpstr>新法第37條及附表三之規定違反禁止法律溯及既往之憲法原則應屬無效</vt:lpstr>
      <vt:lpstr>新法第37條及附表三之規定違反禁止法律溯及既往之憲法原則應屬無效</vt:lpstr>
      <vt:lpstr>新法第37條及附表三之規定違反禁止法律溯及既往之憲法原則應屬無效</vt:lpstr>
      <vt:lpstr>新法第37條及附表三之規定違反禁止法律溯及既往之憲法原則應屬無效</vt:lpstr>
      <vt:lpstr>PowerPoint 簡報</vt:lpstr>
      <vt:lpstr>新法第37條及附表三之規定違反禁止法律溯及既往之憲法原則應屬無效</vt:lpstr>
      <vt:lpstr>新法第37條及附表三之規定違反禁止法律溯及既往之憲法原則應屬無效</vt:lpstr>
      <vt:lpstr>新法第37條及附表三之規定違反禁止法律溯及既往之憲法原則應屬無效</vt:lpstr>
      <vt:lpstr>新法第37條及附表三之規定違反禁止法律溯及既往之憲法原則應屬無效</vt:lpstr>
      <vt:lpstr>PowerPoint 簡報</vt:lpstr>
      <vt:lpstr>新法第37條及附表三之規定違反禁止法律溯及既往之憲法原則應屬無效</vt:lpstr>
      <vt:lpstr>新法第37條及附表三之規定違反禁止法律溯及既往之憲法原則應屬無效</vt:lpstr>
      <vt:lpstr>新法系爭第36條、第37條及附表三、第39條之規定違反憲法位階之比例原則、誠信原則及不當聯結禁止原則應屬無效</vt:lpstr>
      <vt:lpstr>新法系爭第36條、第37條及附表三、第39條之規定違反憲法位階之比例原則、誠信原則及不當聯結禁止原則應屬無效</vt:lpstr>
      <vt:lpstr>新法系爭第36條、第37條及附表三、第39條之規定違反憲法位階之比例原則、誠信原則及不當聯結禁止原則應屬無效</vt:lpstr>
      <vt:lpstr>新法系爭第36條、第37條及附表三、第39條之規定違反憲法位階之比例原則、誠信原則及不當聯結禁止原則應屬無效</vt:lpstr>
      <vt:lpstr>新法系爭第36條、第37條及附表三、第39條之規定違反憲法位階之比例原則、誠信原則及不當聯結禁止原則應屬無效</vt:lpstr>
      <vt:lpstr>新法系爭第36條、第37條及附表三、第39條之規定違反憲法位階之比例原則、誠信原則及不當聯結禁止原則應屬無效</vt:lpstr>
      <vt:lpstr>新法系爭第36條、第37條及附表三、第39條之規定違反憲法位階之比例原則、誠信原則及不當聯結禁止原則應屬無效</vt:lpstr>
      <vt:lpstr>報告完畢</vt:lpstr>
    </vt:vector>
  </TitlesOfParts>
  <Company>T. J. Luo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契約??</dc:title>
  <dc:creator>tianjian</dc:creator>
  <cp:lastModifiedBy>Kuo-Hsun Teng</cp:lastModifiedBy>
  <cp:revision>716</cp:revision>
  <cp:lastPrinted>2016-01-06T14:11:07Z</cp:lastPrinted>
  <dcterms:created xsi:type="dcterms:W3CDTF">2007-10-25T13:41:29Z</dcterms:created>
  <dcterms:modified xsi:type="dcterms:W3CDTF">2019-05-13T15:47:50Z</dcterms:modified>
</cp:coreProperties>
</file>